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45"/>
  </p:notesMasterIdLst>
  <p:sldIdLst>
    <p:sldId id="256" r:id="rId2"/>
    <p:sldId id="324" r:id="rId3"/>
    <p:sldId id="322" r:id="rId4"/>
    <p:sldId id="325" r:id="rId5"/>
    <p:sldId id="326" r:id="rId6"/>
    <p:sldId id="327" r:id="rId7"/>
    <p:sldId id="328" r:id="rId8"/>
    <p:sldId id="284" r:id="rId9"/>
    <p:sldId id="285" r:id="rId10"/>
    <p:sldId id="259" r:id="rId11"/>
    <p:sldId id="32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80" r:id="rId20"/>
    <p:sldId id="292" r:id="rId21"/>
    <p:sldId id="293" r:id="rId22"/>
    <p:sldId id="1427" r:id="rId23"/>
    <p:sldId id="271" r:id="rId24"/>
    <p:sldId id="272" r:id="rId25"/>
    <p:sldId id="1426" r:id="rId26"/>
    <p:sldId id="294" r:id="rId27"/>
    <p:sldId id="295" r:id="rId28"/>
    <p:sldId id="296" r:id="rId29"/>
    <p:sldId id="319" r:id="rId30"/>
    <p:sldId id="301" r:id="rId31"/>
    <p:sldId id="302" r:id="rId32"/>
    <p:sldId id="299" r:id="rId33"/>
    <p:sldId id="305" r:id="rId34"/>
    <p:sldId id="307" r:id="rId35"/>
    <p:sldId id="304" r:id="rId36"/>
    <p:sldId id="308" r:id="rId37"/>
    <p:sldId id="306" r:id="rId38"/>
    <p:sldId id="286" r:id="rId39"/>
    <p:sldId id="312" r:id="rId40"/>
    <p:sldId id="1430" r:id="rId41"/>
    <p:sldId id="1428" r:id="rId42"/>
    <p:sldId id="311" r:id="rId43"/>
    <p:sldId id="313" r:id="rId44"/>
    <p:sldId id="315" r:id="rId45"/>
    <p:sldId id="316" r:id="rId46"/>
    <p:sldId id="317" r:id="rId47"/>
    <p:sldId id="310" r:id="rId48"/>
    <p:sldId id="1429" r:id="rId49"/>
    <p:sldId id="318" r:id="rId50"/>
    <p:sldId id="320" r:id="rId51"/>
    <p:sldId id="1431" r:id="rId52"/>
    <p:sldId id="1432" r:id="rId53"/>
    <p:sldId id="338" r:id="rId54"/>
    <p:sldId id="321" r:id="rId55"/>
    <p:sldId id="1433" r:id="rId56"/>
    <p:sldId id="1434" r:id="rId57"/>
    <p:sldId id="323" r:id="rId58"/>
    <p:sldId id="1435" r:id="rId59"/>
    <p:sldId id="1436" r:id="rId60"/>
    <p:sldId id="1437" r:id="rId61"/>
    <p:sldId id="330" r:id="rId62"/>
    <p:sldId id="332" r:id="rId63"/>
    <p:sldId id="331" r:id="rId64"/>
    <p:sldId id="333" r:id="rId65"/>
    <p:sldId id="334" r:id="rId66"/>
    <p:sldId id="335" r:id="rId67"/>
    <p:sldId id="336" r:id="rId68"/>
    <p:sldId id="342" r:id="rId69"/>
    <p:sldId id="337" r:id="rId70"/>
    <p:sldId id="339" r:id="rId71"/>
    <p:sldId id="346" r:id="rId72"/>
    <p:sldId id="340" r:id="rId73"/>
    <p:sldId id="343" r:id="rId74"/>
    <p:sldId id="347" r:id="rId75"/>
    <p:sldId id="349" r:id="rId76"/>
    <p:sldId id="350" r:id="rId77"/>
    <p:sldId id="352" r:id="rId78"/>
    <p:sldId id="348" r:id="rId79"/>
    <p:sldId id="353" r:id="rId80"/>
    <p:sldId id="354" r:id="rId81"/>
    <p:sldId id="360" r:id="rId82"/>
    <p:sldId id="355" r:id="rId83"/>
    <p:sldId id="358" r:id="rId84"/>
    <p:sldId id="359" r:id="rId85"/>
    <p:sldId id="356" r:id="rId86"/>
    <p:sldId id="357" r:id="rId87"/>
    <p:sldId id="364" r:id="rId88"/>
    <p:sldId id="366" r:id="rId89"/>
    <p:sldId id="365" r:id="rId90"/>
    <p:sldId id="367" r:id="rId91"/>
    <p:sldId id="368" r:id="rId92"/>
    <p:sldId id="1438" r:id="rId93"/>
    <p:sldId id="371" r:id="rId94"/>
    <p:sldId id="361" r:id="rId95"/>
    <p:sldId id="363" r:id="rId96"/>
    <p:sldId id="370" r:id="rId97"/>
    <p:sldId id="1439" r:id="rId98"/>
    <p:sldId id="372" r:id="rId99"/>
    <p:sldId id="1440" r:id="rId100"/>
    <p:sldId id="1441" r:id="rId101"/>
    <p:sldId id="1442" r:id="rId102"/>
    <p:sldId id="1443" r:id="rId103"/>
    <p:sldId id="1444" r:id="rId104"/>
    <p:sldId id="1445" r:id="rId105"/>
    <p:sldId id="1446" r:id="rId106"/>
    <p:sldId id="1447" r:id="rId107"/>
    <p:sldId id="1448" r:id="rId108"/>
    <p:sldId id="1449" r:id="rId109"/>
    <p:sldId id="1450" r:id="rId110"/>
    <p:sldId id="1451" r:id="rId111"/>
    <p:sldId id="1452" r:id="rId112"/>
    <p:sldId id="1453" r:id="rId113"/>
    <p:sldId id="1454" r:id="rId114"/>
    <p:sldId id="1455" r:id="rId115"/>
    <p:sldId id="1456" r:id="rId116"/>
    <p:sldId id="1457" r:id="rId117"/>
    <p:sldId id="1458" r:id="rId118"/>
    <p:sldId id="1460" r:id="rId119"/>
    <p:sldId id="1461" r:id="rId120"/>
    <p:sldId id="1462" r:id="rId121"/>
    <p:sldId id="1463" r:id="rId122"/>
    <p:sldId id="1464" r:id="rId123"/>
    <p:sldId id="362" r:id="rId124"/>
    <p:sldId id="1465" r:id="rId125"/>
    <p:sldId id="344" r:id="rId126"/>
    <p:sldId id="345" r:id="rId127"/>
    <p:sldId id="1466" r:id="rId128"/>
    <p:sldId id="1468" r:id="rId129"/>
    <p:sldId id="1469" r:id="rId130"/>
    <p:sldId id="1470" r:id="rId131"/>
    <p:sldId id="351" r:id="rId132"/>
    <p:sldId id="1471" r:id="rId133"/>
    <p:sldId id="1472" r:id="rId134"/>
    <p:sldId id="1473" r:id="rId135"/>
    <p:sldId id="1474" r:id="rId136"/>
    <p:sldId id="1475" r:id="rId137"/>
    <p:sldId id="1476" r:id="rId138"/>
    <p:sldId id="1478" r:id="rId139"/>
    <p:sldId id="1479" r:id="rId140"/>
    <p:sldId id="1480" r:id="rId141"/>
    <p:sldId id="1481" r:id="rId142"/>
    <p:sldId id="1482" r:id="rId143"/>
    <p:sldId id="1483" r:id="rId1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73"/>
    <p:restoredTop sz="94669"/>
  </p:normalViewPr>
  <p:slideViewPr>
    <p:cSldViewPr snapToGrid="0" snapToObjects="1">
      <p:cViewPr varScale="1">
        <p:scale>
          <a:sx n="108" d="100"/>
          <a:sy n="108" d="100"/>
        </p:scale>
        <p:origin x="1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27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0367-AA83-D94D-948F-90B83DE5146A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0A5DB-91AD-9A47-9760-C8EA7563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4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Heuristic compiler: Find programs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DBE56-3C47-3B46-BE83-DC7D8776CFB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07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DBE56-3C47-3B46-BE83-DC7D8776CFB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67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 difference between AI of the 1970s</a:t>
            </a:r>
            <a:r>
              <a:rPr lang="en-US" baseline="0" dirty="0"/>
              <a:t> and AI of the 2010s.</a:t>
            </a:r>
          </a:p>
          <a:p>
            <a:endParaRPr lang="en-US" baseline="0" dirty="0"/>
          </a:p>
          <a:p>
            <a:r>
              <a:rPr lang="en-US" baseline="0" dirty="0"/>
              <a:t>Gap between human abilities and machine’s 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DBE56-3C47-3B46-BE83-DC7D8776CFB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1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0A5DB-91AD-9A47-9760-C8EA7563C5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Sounds crazy, but says something important about APIs.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DBE56-3C47-3B46-BE83-DC7D8776CFB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10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DBE56-3C47-3B46-BE83-DC7D8776CFB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500 packages</a:t>
            </a:r>
          </a:p>
          <a:p>
            <a:endParaRPr lang="en-US" dirty="0"/>
          </a:p>
          <a:p>
            <a:r>
              <a:rPr lang="en-US" dirty="0"/>
              <a:t>Compute</a:t>
            </a:r>
            <a:r>
              <a:rPr lang="en-US" baseline="0" dirty="0"/>
              <a:t> posteriors using Gibbs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DBE56-3C47-3B46-BE83-DC7D8776CFB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7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500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DBE56-3C47-3B46-BE83-DC7D8776CFB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7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EA27E-7C82-D04C-A784-C36C552A9AA9}" type="datetime1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FD8-048F-3845-BA1C-92A94D4598ED}" type="datetime1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D1BA-5260-A74F-B988-0FD7B6803184}" type="datetime1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015F-E284-F944-896A-2DE3FE7EAABD}" type="datetime1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AD4B-DB21-1E4B-A141-3D08A15EB437}" type="datetime1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49-578A-5F40-8E6A-675639838396}" type="datetime1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A42B-0312-9941-B5F4-44EDC091F8B1}" type="datetime1">
              <a:rPr lang="en-US" smtClean="0"/>
              <a:t>6/18/18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C21-5F64-5744-97CE-2A0C1FFE3FB8}" type="datetime1">
              <a:rPr lang="en-US" smtClean="0"/>
              <a:t>6/18/18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6445-9200-6F4E-B02A-8B84D9E3015A}" type="datetime1">
              <a:rPr lang="en-US" smtClean="0"/>
              <a:t>6/18/18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8D5F-7F31-2947-96E9-B5A3EC9D445C}" type="datetime1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81D2-767F-BC4A-9273-B4F3715D7457}" type="datetime1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02433-C497-8149-ACD1-C700F00F569E}" type="datetime1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1A746-B937-274E-8613-D50430EAB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1.png"/><Relationship Id="rId4" Type="http://schemas.openxmlformats.org/officeDocument/2006/relationships/image" Target="../media/image61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6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1.png"/><Relationship Id="rId10" Type="http://schemas.openxmlformats.org/officeDocument/2006/relationships/image" Target="../media/image25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3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901.png"/><Relationship Id="rId7" Type="http://schemas.openxmlformats.org/officeDocument/2006/relationships/image" Target="../media/image1301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0.png"/><Relationship Id="rId13" Type="http://schemas.openxmlformats.org/officeDocument/2006/relationships/image" Target="../media/image3900.png"/><Relationship Id="rId3" Type="http://schemas.openxmlformats.org/officeDocument/2006/relationships/image" Target="../media/image2900.png"/><Relationship Id="rId7" Type="http://schemas.openxmlformats.org/officeDocument/2006/relationships/image" Target="../media/image3300.png"/><Relationship Id="rId12" Type="http://schemas.openxmlformats.org/officeDocument/2006/relationships/image" Target="../media/image38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0.png"/><Relationship Id="rId11" Type="http://schemas.openxmlformats.org/officeDocument/2006/relationships/image" Target="../media/image3700.png"/><Relationship Id="rId5" Type="http://schemas.openxmlformats.org/officeDocument/2006/relationships/image" Target="../media/image3100.png"/><Relationship Id="rId15" Type="http://schemas.openxmlformats.org/officeDocument/2006/relationships/image" Target="../media/image4100.png"/><Relationship Id="rId10" Type="http://schemas.openxmlformats.org/officeDocument/2006/relationships/image" Target="../media/image3600.png"/><Relationship Id="rId4" Type="http://schemas.openxmlformats.org/officeDocument/2006/relationships/image" Target="../media/image3000.png"/><Relationship Id="rId9" Type="http://schemas.openxmlformats.org/officeDocument/2006/relationships/image" Target="../media/image3500.png"/><Relationship Id="rId14" Type="http://schemas.openxmlformats.org/officeDocument/2006/relationships/image" Target="../media/image400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kbayou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3.05698" TargetMode="External"/><Relationship Id="rId4" Type="http://schemas.openxmlformats.org/officeDocument/2006/relationships/hyperlink" Target="http://github.com/capergroup/bayo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1370" TargetMode="External"/><Relationship Id="rId2" Type="http://schemas.openxmlformats.org/officeDocument/2006/relationships/hyperlink" Target="http://github.com/capergroup/salento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Relationship Id="rId14" Type="http://schemas.openxmlformats.org/officeDocument/2006/relationships/image" Target="../media/image4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7" Type="http://schemas.openxmlformats.org/officeDocument/2006/relationships/image" Target="../media/image610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11.png"/><Relationship Id="rId4" Type="http://schemas.openxmlformats.org/officeDocument/2006/relationships/image" Target="../media/image3.png"/><Relationship Id="rId9" Type="http://schemas.openxmlformats.org/officeDocument/2006/relationships/image" Target="../media/image8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10.png"/><Relationship Id="rId7" Type="http://schemas.openxmlformats.org/officeDocument/2006/relationships/image" Target="../media/image19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2.png"/><Relationship Id="rId9" Type="http://schemas.openxmlformats.org/officeDocument/2006/relationships/image" Target="../media/image2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50.png"/><Relationship Id="rId7" Type="http://schemas.openxmlformats.org/officeDocument/2006/relationships/image" Target="../media/image29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Relationship Id="rId9" Type="http://schemas.openxmlformats.org/officeDocument/2006/relationships/image" Target="../media/image31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01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1.png"/><Relationship Id="rId5" Type="http://schemas.openxmlformats.org/officeDocument/2006/relationships/image" Target="../media/image341.png"/><Relationship Id="rId15" Type="http://schemas.openxmlformats.org/officeDocument/2006/relationships/image" Target="../media/image44.png"/><Relationship Id="rId10" Type="http://schemas.openxmlformats.org/officeDocument/2006/relationships/image" Target="../media/image391.png"/><Relationship Id="rId4" Type="http://schemas.openxmlformats.org/officeDocument/2006/relationships/image" Target="../media/image230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11.png"/><Relationship Id="rId12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Relationship Id="rId14" Type="http://schemas.openxmlformats.org/officeDocument/2006/relationships/image" Target="../media/image9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0.png"/><Relationship Id="rId9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94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9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92.png"/><Relationship Id="rId5" Type="http://schemas.openxmlformats.org/officeDocument/2006/relationships/image" Target="../media/image1000.png"/><Relationship Id="rId15" Type="http://schemas.openxmlformats.org/officeDocument/2006/relationships/image" Target="../media/image96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karpathy.github.io/2015/05/21/rnn-effectiveness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2.png"/><Relationship Id="rId3" Type="http://schemas.openxmlformats.org/officeDocument/2006/relationships/image" Target="../media/image130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76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76.png"/><Relationship Id="rId4" Type="http://schemas.openxmlformats.org/officeDocument/2006/relationships/image" Target="../media/image15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skbayou.com/img/bayou-logo-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21" y="938151"/>
            <a:ext cx="5052949" cy="168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48687"/>
            <a:ext cx="6858000" cy="1073914"/>
          </a:xfrm>
        </p:spPr>
        <p:txBody>
          <a:bodyPr>
            <a:noAutofit/>
          </a:bodyPr>
          <a:lstStyle/>
          <a:p>
            <a:r>
              <a:rPr lang="en-US" sz="3200" dirty="0"/>
              <a:t>Deep Learning over “Big Code” for Program Analysis and Synthesis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69275" y="4094285"/>
            <a:ext cx="5008418" cy="358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/>
              <a:t>Swarat</a:t>
            </a:r>
            <a:r>
              <a:rPr lang="en-US" sz="1800" dirty="0"/>
              <a:t> Chaudhuri, Vijay Murali, Chris Jermaine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4622737"/>
            <a:ext cx="1727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Synthesis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1676400"/>
            <a:ext cx="7010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2600" b="1" dirty="0">
                <a:solidFill>
                  <a:srgbClr val="950000"/>
                </a:solidFill>
              </a:rPr>
              <a:t>“Find a program that fits a specification.”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7026" y="2326946"/>
            <a:ext cx="8070742" cy="1025854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Many kinds of (formal) specifications: </a:t>
            </a:r>
            <a:r>
              <a:rPr lang="en-US" sz="2200" dirty="0"/>
              <a:t>Input-output examples, traces, constraints, types</a:t>
            </a:r>
            <a:r>
              <a:rPr lang="mr-IN" sz="2200" dirty="0"/>
              <a:t>…</a:t>
            </a:r>
            <a:endParaRPr lang="en-US" sz="2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70" y="3207761"/>
            <a:ext cx="3886198" cy="3066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0" y="3001963"/>
            <a:ext cx="3874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endParaRPr lang="en-US" sz="2200" dirty="0"/>
          </a:p>
          <a:p>
            <a:pPr lvl="0">
              <a:defRPr/>
            </a:pPr>
            <a:r>
              <a:rPr lang="en-US" sz="2200" dirty="0"/>
              <a:t>Flash-fill (Microsoft Excel) can synthesize macros from a few examples [</a:t>
            </a:r>
            <a:r>
              <a:rPr lang="en-US" sz="2200" dirty="0" err="1"/>
              <a:t>Gulwani</a:t>
            </a:r>
            <a:r>
              <a:rPr lang="en-US" sz="2200" dirty="0"/>
              <a:t> 2011]</a:t>
            </a:r>
          </a:p>
          <a:p>
            <a:pPr lvl="0" defTabSz="914400">
              <a:defRPr/>
            </a:pPr>
            <a:endParaRPr lang="en-US" sz="2200" dirty="0"/>
          </a:p>
          <a:p>
            <a:pPr lvl="0">
              <a:defRPr/>
            </a:pPr>
            <a:r>
              <a:rPr lang="en-US" sz="2200" dirty="0"/>
              <a:t>“One of the shock-and-awe </a:t>
            </a:r>
            <a:br>
              <a:rPr lang="en-US" sz="2200" dirty="0"/>
            </a:br>
            <a:r>
              <a:rPr lang="en-US" sz="2200" dirty="0"/>
              <a:t>features of Excel 2013.” </a:t>
            </a:r>
            <a:br>
              <a:rPr lang="en-US" sz="2200" dirty="0"/>
            </a:br>
            <a:r>
              <a:rPr lang="en-US" sz="2200" dirty="0"/>
              <a:t>— </a:t>
            </a:r>
            <a:r>
              <a:rPr lang="en-US" sz="2200" dirty="0" err="1"/>
              <a:t>Ars</a:t>
            </a:r>
            <a:r>
              <a:rPr lang="en-US" sz="2200" dirty="0"/>
              <a:t> </a:t>
            </a:r>
            <a:r>
              <a:rPr lang="en-US" sz="2200" dirty="0" err="1"/>
              <a:t>Technica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6586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B0284-F998-2543-8EA2-782D6F553F4B}"/>
              </a:ext>
            </a:extLst>
          </p:cNvPr>
          <p:cNvSpPr/>
          <p:nvPr/>
        </p:nvSpPr>
        <p:spPr>
          <a:xfrm>
            <a:off x="366302" y="2908576"/>
            <a:ext cx="2467246" cy="130005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731DC-6A32-764F-BD45-0791272F86C1}"/>
              </a:ext>
            </a:extLst>
          </p:cNvPr>
          <p:cNvSpPr/>
          <p:nvPr/>
        </p:nvSpPr>
        <p:spPr>
          <a:xfrm>
            <a:off x="267689" y="2809963"/>
            <a:ext cx="2467246" cy="130005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70D4FC-6B6B-234D-9D1F-A0C5B83BF694}"/>
              </a:ext>
            </a:extLst>
          </p:cNvPr>
          <p:cNvSpPr/>
          <p:nvPr/>
        </p:nvSpPr>
        <p:spPr>
          <a:xfrm>
            <a:off x="169076" y="2711350"/>
            <a:ext cx="2467246" cy="13000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5F32B3A-4417-B04F-BF06-F23CCF932119}"/>
              </a:ext>
            </a:extLst>
          </p:cNvPr>
          <p:cNvSpPr/>
          <p:nvPr/>
        </p:nvSpPr>
        <p:spPr>
          <a:xfrm>
            <a:off x="3524742" y="3220482"/>
            <a:ext cx="2624284" cy="3101947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A2E03-119A-E54A-B97C-10481EA60B5C}"/>
              </a:ext>
            </a:extLst>
          </p:cNvPr>
          <p:cNvSpPr txBox="1"/>
          <p:nvPr/>
        </p:nvSpPr>
        <p:spPr>
          <a:xfrm>
            <a:off x="1929656" y="5161526"/>
            <a:ext cx="98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 Neue"/>
                <a:cs typeface="Helvetica Neue"/>
              </a:rPr>
              <a:t>Training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95AF357-9EC1-3443-8AC8-13C34E9328C9}"/>
              </a:ext>
            </a:extLst>
          </p:cNvPr>
          <p:cNvSpPr/>
          <p:nvPr/>
        </p:nvSpPr>
        <p:spPr>
          <a:xfrm>
            <a:off x="500145" y="224128"/>
            <a:ext cx="1632494" cy="1835962"/>
          </a:xfrm>
          <a:custGeom>
            <a:avLst/>
            <a:gdLst>
              <a:gd name="connsiteX0" fmla="*/ 541070 w 1632494"/>
              <a:gd name="connsiteY0" fmla="*/ 237330 h 1717662"/>
              <a:gd name="connsiteX1" fmla="*/ 14598 w 1632494"/>
              <a:gd name="connsiteY1" fmla="*/ 472857 h 1717662"/>
              <a:gd name="connsiteX2" fmla="*/ 139289 w 1632494"/>
              <a:gd name="connsiteY2" fmla="*/ 680675 h 1717662"/>
              <a:gd name="connsiteX3" fmla="*/ 56161 w 1632494"/>
              <a:gd name="connsiteY3" fmla="*/ 1124021 h 1717662"/>
              <a:gd name="connsiteX4" fmla="*/ 250125 w 1632494"/>
              <a:gd name="connsiteY4" fmla="*/ 1484239 h 1717662"/>
              <a:gd name="connsiteX5" fmla="*/ 956707 w 1632494"/>
              <a:gd name="connsiteY5" fmla="*/ 1705912 h 1717662"/>
              <a:gd name="connsiteX6" fmla="*/ 1621725 w 1632494"/>
              <a:gd name="connsiteY6" fmla="*/ 1124021 h 1717662"/>
              <a:gd name="connsiteX7" fmla="*/ 1372343 w 1632494"/>
              <a:gd name="connsiteY7" fmla="*/ 680675 h 1717662"/>
              <a:gd name="connsiteX8" fmla="*/ 1427761 w 1632494"/>
              <a:gd name="connsiteY8" fmla="*/ 168057 h 1717662"/>
              <a:gd name="connsiteX9" fmla="*/ 554925 w 1632494"/>
              <a:gd name="connsiteY9" fmla="*/ 1803 h 1717662"/>
              <a:gd name="connsiteX10" fmla="*/ 541070 w 1632494"/>
              <a:gd name="connsiteY10" fmla="*/ 237330 h 17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2494" h="1717662">
                <a:moveTo>
                  <a:pt x="541070" y="237330"/>
                </a:moveTo>
                <a:cubicBezTo>
                  <a:pt x="451016" y="315839"/>
                  <a:pt x="81561" y="398966"/>
                  <a:pt x="14598" y="472857"/>
                </a:cubicBezTo>
                <a:cubicBezTo>
                  <a:pt x="-52365" y="546748"/>
                  <a:pt x="132362" y="572148"/>
                  <a:pt x="139289" y="680675"/>
                </a:cubicBezTo>
                <a:cubicBezTo>
                  <a:pt x="146216" y="789202"/>
                  <a:pt x="37688" y="990094"/>
                  <a:pt x="56161" y="1124021"/>
                </a:cubicBezTo>
                <a:cubicBezTo>
                  <a:pt x="74634" y="1257948"/>
                  <a:pt x="100034" y="1387257"/>
                  <a:pt x="250125" y="1484239"/>
                </a:cubicBezTo>
                <a:cubicBezTo>
                  <a:pt x="400216" y="1581221"/>
                  <a:pt x="728107" y="1765948"/>
                  <a:pt x="956707" y="1705912"/>
                </a:cubicBezTo>
                <a:cubicBezTo>
                  <a:pt x="1185307" y="1645876"/>
                  <a:pt x="1552452" y="1294894"/>
                  <a:pt x="1621725" y="1124021"/>
                </a:cubicBezTo>
                <a:cubicBezTo>
                  <a:pt x="1690998" y="953148"/>
                  <a:pt x="1404670" y="840002"/>
                  <a:pt x="1372343" y="680675"/>
                </a:cubicBezTo>
                <a:cubicBezTo>
                  <a:pt x="1340016" y="521348"/>
                  <a:pt x="1563997" y="281202"/>
                  <a:pt x="1427761" y="168057"/>
                </a:cubicBezTo>
                <a:cubicBezTo>
                  <a:pt x="1291525" y="54912"/>
                  <a:pt x="702707" y="-12051"/>
                  <a:pt x="554925" y="1803"/>
                </a:cubicBezTo>
                <a:cubicBezTo>
                  <a:pt x="407143" y="15657"/>
                  <a:pt x="631124" y="158821"/>
                  <a:pt x="541070" y="237330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Corpus</a:t>
            </a:r>
          </a:p>
          <a:p>
            <a:pPr algn="ctr"/>
            <a:r>
              <a:rPr lang="en-US" sz="2000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of Programs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EED20-D78E-5349-BC36-1C107D393687}"/>
              </a:ext>
            </a:extLst>
          </p:cNvPr>
          <p:cNvSpPr txBox="1"/>
          <p:nvPr/>
        </p:nvSpPr>
        <p:spPr>
          <a:xfrm>
            <a:off x="273903" y="4243906"/>
            <a:ext cx="235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Evidences &amp; Sketches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from corpus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62529-7E36-4D41-B128-009E8381EC30}"/>
              </a:ext>
            </a:extLst>
          </p:cNvPr>
          <p:cNvSpPr txBox="1"/>
          <p:nvPr/>
        </p:nvSpPr>
        <p:spPr>
          <a:xfrm>
            <a:off x="3695233" y="1153202"/>
            <a:ext cx="2034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Draft Program with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Evidences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A35AEF-9D57-C24B-9E0B-2D4F6260F221}"/>
              </a:ext>
            </a:extLst>
          </p:cNvPr>
          <p:cNvCxnSpPr>
            <a:stCxn id="43" idx="2"/>
          </p:cNvCxnSpPr>
          <p:nvPr/>
        </p:nvCxnSpPr>
        <p:spPr>
          <a:xfrm>
            <a:off x="4726576" y="2664089"/>
            <a:ext cx="0" cy="556393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7C6FC1-3CAC-4842-8AEE-35C0945B189F}"/>
              </a:ext>
            </a:extLst>
          </p:cNvPr>
          <p:cNvSpPr txBox="1"/>
          <p:nvPr/>
        </p:nvSpPr>
        <p:spPr>
          <a:xfrm>
            <a:off x="3596801" y="2680336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 Neue"/>
                <a:cs typeface="Helvetica Neue"/>
              </a:rPr>
              <a:t>Inference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9CCB58-EA49-F948-B8A8-8E3370BE6264}"/>
              </a:ext>
            </a:extLst>
          </p:cNvPr>
          <p:cNvSpPr txBox="1"/>
          <p:nvPr/>
        </p:nvSpPr>
        <p:spPr>
          <a:xfrm>
            <a:off x="3590150" y="5624080"/>
            <a:ext cx="251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Neue"/>
                <a:ea typeface="Cambria Math" pitchFamily="18" charset="0"/>
                <a:cs typeface="Helvetica Neue"/>
              </a:rPr>
              <a:t>Statistical Learning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Neue"/>
                <a:ea typeface="Cambria Math" pitchFamily="18" charset="0"/>
                <a:cs typeface="Helvetica Neue"/>
              </a:rPr>
              <a:t>(Deep Neural Network)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82152-2857-9B4A-A41E-27899FE743E4}"/>
              </a:ext>
            </a:extLst>
          </p:cNvPr>
          <p:cNvSpPr txBox="1"/>
          <p:nvPr/>
        </p:nvSpPr>
        <p:spPr>
          <a:xfrm>
            <a:off x="3596801" y="3296073"/>
            <a:ext cx="2480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Distribution over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Evidences &amp; Sketches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702099B-A901-CC4E-ABB5-7009363EF8FE}"/>
              </a:ext>
            </a:extLst>
          </p:cNvPr>
          <p:cNvCxnSpPr>
            <a:endCxn id="65" idx="4"/>
          </p:cNvCxnSpPr>
          <p:nvPr/>
        </p:nvCxnSpPr>
        <p:spPr>
          <a:xfrm flipV="1">
            <a:off x="6190226" y="4930860"/>
            <a:ext cx="1378676" cy="672019"/>
          </a:xfrm>
          <a:prstGeom prst="bentConnector2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EA3629-BA1F-9C48-9352-DF207F6D52C3}"/>
                  </a:ext>
                </a:extLst>
              </p:cNvPr>
              <p:cNvSpPr txBox="1"/>
              <p:nvPr/>
            </p:nvSpPr>
            <p:spPr>
              <a:xfrm>
                <a:off x="6110963" y="5073354"/>
                <a:ext cx="1378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Helvetica Neue"/>
                            </a:rPr>
                            <m:t>𝒀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Helvetica Neue"/>
                            </a:rPr>
                            <m:t> 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𝑿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00B05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EA3629-BA1F-9C48-9352-DF207F6D5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963" y="5073354"/>
                <a:ext cx="1378006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426B356D-5CD2-E748-BA10-C4C0E5DDCFC9}"/>
              </a:ext>
            </a:extLst>
          </p:cNvPr>
          <p:cNvGrpSpPr/>
          <p:nvPr/>
        </p:nvGrpSpPr>
        <p:grpSpPr>
          <a:xfrm>
            <a:off x="4067302" y="4011404"/>
            <a:ext cx="1475627" cy="1347292"/>
            <a:chOff x="3961736" y="3876833"/>
            <a:chExt cx="1475627" cy="134729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87FAA1-8331-7E47-B016-F81697D21E43}"/>
                </a:ext>
              </a:extLst>
            </p:cNvPr>
            <p:cNvSpPr/>
            <p:nvPr/>
          </p:nvSpPr>
          <p:spPr>
            <a:xfrm>
              <a:off x="3962135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E135EC9-4550-1E4B-B7F3-D3FB6B1261C9}"/>
                </a:ext>
              </a:extLst>
            </p:cNvPr>
            <p:cNvSpPr/>
            <p:nvPr/>
          </p:nvSpPr>
          <p:spPr>
            <a:xfrm>
              <a:off x="3962135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46515B-2FA8-A343-9A1A-65E6AA8F15A2}"/>
                </a:ext>
              </a:extLst>
            </p:cNvPr>
            <p:cNvSpPr/>
            <p:nvPr/>
          </p:nvSpPr>
          <p:spPr>
            <a:xfrm>
              <a:off x="3961736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AB9133-A5D8-8445-97D6-2DB5173FCA56}"/>
                </a:ext>
              </a:extLst>
            </p:cNvPr>
            <p:cNvCxnSpPr>
              <a:endCxn id="42" idx="4"/>
            </p:cNvCxnSpPr>
            <p:nvPr/>
          </p:nvCxnSpPr>
          <p:spPr>
            <a:xfrm flipV="1">
              <a:off x="4085338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F542705-ABAE-9F49-B9DB-F19C721960BA}"/>
                </a:ext>
              </a:extLst>
            </p:cNvPr>
            <p:cNvCxnSpPr/>
            <p:nvPr/>
          </p:nvCxnSpPr>
          <p:spPr>
            <a:xfrm flipV="1">
              <a:off x="4084939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DBA67A0-79C8-384E-B6CF-798B3B296973}"/>
                </a:ext>
              </a:extLst>
            </p:cNvPr>
            <p:cNvSpPr/>
            <p:nvPr/>
          </p:nvSpPr>
          <p:spPr>
            <a:xfrm>
              <a:off x="4375004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3AFB26-CEBC-7F49-B477-384D79B6977E}"/>
                </a:ext>
              </a:extLst>
            </p:cNvPr>
            <p:cNvSpPr/>
            <p:nvPr/>
          </p:nvSpPr>
          <p:spPr>
            <a:xfrm>
              <a:off x="4375004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52B153-7642-0B43-8FB4-A373A2483E01}"/>
                </a:ext>
              </a:extLst>
            </p:cNvPr>
            <p:cNvSpPr/>
            <p:nvPr/>
          </p:nvSpPr>
          <p:spPr>
            <a:xfrm>
              <a:off x="4374605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670A78-026D-8E43-A101-3361DAD153EA}"/>
                </a:ext>
              </a:extLst>
            </p:cNvPr>
            <p:cNvCxnSpPr/>
            <p:nvPr/>
          </p:nvCxnSpPr>
          <p:spPr>
            <a:xfrm flipV="1">
              <a:off x="4498207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620D998-7A54-554F-92C6-4B99F5015D1E}"/>
                </a:ext>
              </a:extLst>
            </p:cNvPr>
            <p:cNvCxnSpPr/>
            <p:nvPr/>
          </p:nvCxnSpPr>
          <p:spPr>
            <a:xfrm flipV="1">
              <a:off x="4497808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1A1CBC4-AA50-9848-A122-564AFB612686}"/>
                </a:ext>
              </a:extLst>
            </p:cNvPr>
            <p:cNvSpPr/>
            <p:nvPr/>
          </p:nvSpPr>
          <p:spPr>
            <a:xfrm>
              <a:off x="4778089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6F1981E-7725-094C-85EB-1F5108DC42E3}"/>
                </a:ext>
              </a:extLst>
            </p:cNvPr>
            <p:cNvSpPr/>
            <p:nvPr/>
          </p:nvSpPr>
          <p:spPr>
            <a:xfrm>
              <a:off x="4778089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8988A6-AC04-7C4E-B566-072236357126}"/>
                </a:ext>
              </a:extLst>
            </p:cNvPr>
            <p:cNvSpPr/>
            <p:nvPr/>
          </p:nvSpPr>
          <p:spPr>
            <a:xfrm>
              <a:off x="4777690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5E23D90-4D28-0643-9BE4-1FE15C6AAE0D}"/>
                </a:ext>
              </a:extLst>
            </p:cNvPr>
            <p:cNvCxnSpPr/>
            <p:nvPr/>
          </p:nvCxnSpPr>
          <p:spPr>
            <a:xfrm flipV="1">
              <a:off x="4901292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F8C3D65-B85A-2E40-9608-46E91C0B9652}"/>
                </a:ext>
              </a:extLst>
            </p:cNvPr>
            <p:cNvCxnSpPr/>
            <p:nvPr/>
          </p:nvCxnSpPr>
          <p:spPr>
            <a:xfrm flipV="1">
              <a:off x="4900893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40FABB-E80C-A944-880D-4127657C4C0A}"/>
                </a:ext>
              </a:extLst>
            </p:cNvPr>
            <p:cNvSpPr/>
            <p:nvPr/>
          </p:nvSpPr>
          <p:spPr>
            <a:xfrm>
              <a:off x="5190958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0458216-6F20-E94E-ACB6-CEE0B9BD8AC5}"/>
                </a:ext>
              </a:extLst>
            </p:cNvPr>
            <p:cNvSpPr/>
            <p:nvPr/>
          </p:nvSpPr>
          <p:spPr>
            <a:xfrm>
              <a:off x="5190958" y="4468967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BB4495B-0C19-3C4C-A66C-30C0208FD0E8}"/>
                </a:ext>
              </a:extLst>
            </p:cNvPr>
            <p:cNvSpPr/>
            <p:nvPr/>
          </p:nvSpPr>
          <p:spPr>
            <a:xfrm>
              <a:off x="5190559" y="3876833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1CD53C8-F657-AD4A-8218-BFF2C81DDA0E}"/>
                </a:ext>
              </a:extLst>
            </p:cNvPr>
            <p:cNvCxnSpPr/>
            <p:nvPr/>
          </p:nvCxnSpPr>
          <p:spPr>
            <a:xfrm flipV="1">
              <a:off x="5314160" y="4715373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17A32EA-81D0-AE4F-9947-DB5DDC094CAB}"/>
                </a:ext>
              </a:extLst>
            </p:cNvPr>
            <p:cNvCxnSpPr/>
            <p:nvPr/>
          </p:nvCxnSpPr>
          <p:spPr>
            <a:xfrm flipV="1">
              <a:off x="5313762" y="4123237"/>
              <a:ext cx="0" cy="35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C31FFE4-3D0F-E74A-A98C-C088D388117B}"/>
                </a:ext>
              </a:extLst>
            </p:cNvPr>
            <p:cNvCxnSpPr>
              <a:stCxn id="42" idx="6"/>
            </p:cNvCxnSpPr>
            <p:nvPr/>
          </p:nvCxnSpPr>
          <p:spPr>
            <a:xfrm>
              <a:off x="4208540" y="4592171"/>
              <a:ext cx="16646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28A0B0-85B6-764F-9958-0EF40ED15F79}"/>
                </a:ext>
              </a:extLst>
            </p:cNvPr>
            <p:cNvCxnSpPr/>
            <p:nvPr/>
          </p:nvCxnSpPr>
          <p:spPr>
            <a:xfrm>
              <a:off x="4621409" y="4592171"/>
              <a:ext cx="15668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C4BD37-CF82-2741-8D21-668E1E3FEA53}"/>
                </a:ext>
              </a:extLst>
            </p:cNvPr>
            <p:cNvCxnSpPr/>
            <p:nvPr/>
          </p:nvCxnSpPr>
          <p:spPr>
            <a:xfrm flipV="1">
              <a:off x="5024494" y="4592170"/>
              <a:ext cx="166464" cy="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2A56F4-6C26-5C4F-A477-FF8359635D0D}"/>
              </a:ext>
            </a:extLst>
          </p:cNvPr>
          <p:cNvCxnSpPr/>
          <p:nvPr/>
        </p:nvCxnSpPr>
        <p:spPr>
          <a:xfrm>
            <a:off x="1355294" y="2077749"/>
            <a:ext cx="0" cy="625251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DA41922-05FC-B346-8560-D19227BFE90A}"/>
              </a:ext>
            </a:extLst>
          </p:cNvPr>
          <p:cNvSpPr txBox="1"/>
          <p:nvPr/>
        </p:nvSpPr>
        <p:spPr>
          <a:xfrm>
            <a:off x="3721332" y="1740759"/>
            <a:ext cx="2010488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foo(File f)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 /// read file</a:t>
            </a:r>
            <a:endParaRPr lang="de-DE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7B4F2CF-1B8C-E344-B5DA-E15AADCB5DAC}"/>
              </a:ext>
            </a:extLst>
          </p:cNvPr>
          <p:cNvSpPr/>
          <p:nvPr/>
        </p:nvSpPr>
        <p:spPr>
          <a:xfrm>
            <a:off x="3196683" y="121177"/>
            <a:ext cx="2198139" cy="854133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Feature extractor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Evidences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Sketches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008C8D09-F487-8E46-A449-65780E162A1D}"/>
              </a:ext>
            </a:extLst>
          </p:cNvPr>
          <p:cNvCxnSpPr/>
          <p:nvPr/>
        </p:nvCxnSpPr>
        <p:spPr>
          <a:xfrm rot="10800000" flipV="1">
            <a:off x="1363953" y="464356"/>
            <a:ext cx="1824073" cy="182227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solid"/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37F2B34-AD42-6B43-B23A-C228C9BEB304}"/>
              </a:ext>
            </a:extLst>
          </p:cNvPr>
          <p:cNvCxnSpPr/>
          <p:nvPr/>
        </p:nvCxnSpPr>
        <p:spPr>
          <a:xfrm rot="16200000" flipH="1">
            <a:off x="2273816" y="3868771"/>
            <a:ext cx="341303" cy="2190842"/>
          </a:xfrm>
          <a:prstGeom prst="bentConnector2">
            <a:avLst/>
          </a:prstGeom>
          <a:ln w="381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CD1F23-2E33-564F-9A8F-8B65E4C1DEEB}"/>
              </a:ext>
            </a:extLst>
          </p:cNvPr>
          <p:cNvSpPr txBox="1"/>
          <p:nvPr/>
        </p:nvSpPr>
        <p:spPr>
          <a:xfrm>
            <a:off x="201117" y="3262802"/>
            <a:ext cx="80502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“read”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“file”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EC955E-56C5-5842-A890-697674633D99}"/>
              </a:ext>
            </a:extLst>
          </p:cNvPr>
          <p:cNvGrpSpPr/>
          <p:nvPr/>
        </p:nvGrpSpPr>
        <p:grpSpPr>
          <a:xfrm>
            <a:off x="867816" y="2750667"/>
            <a:ext cx="1676744" cy="1171469"/>
            <a:chOff x="867816" y="2750667"/>
            <a:chExt cx="1676744" cy="117146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B4FFB3-78AB-2646-95A7-5AD5B94138AF}"/>
                </a:ext>
              </a:extLst>
            </p:cNvPr>
            <p:cNvSpPr/>
            <p:nvPr/>
          </p:nvSpPr>
          <p:spPr>
            <a:xfrm>
              <a:off x="867816" y="2904627"/>
              <a:ext cx="399179" cy="3991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CC26F6C-B9F6-9247-B951-912D8C47A510}"/>
                </a:ext>
              </a:extLst>
            </p:cNvPr>
            <p:cNvSpPr/>
            <p:nvPr/>
          </p:nvSpPr>
          <p:spPr>
            <a:xfrm>
              <a:off x="1648619" y="2890448"/>
              <a:ext cx="399179" cy="3991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BA145B4-B0C4-4E4E-8048-D4FAF76A3C27}"/>
                </a:ext>
              </a:extLst>
            </p:cNvPr>
            <p:cNvSpPr/>
            <p:nvPr/>
          </p:nvSpPr>
          <p:spPr>
            <a:xfrm>
              <a:off x="1126776" y="2750667"/>
              <a:ext cx="640586" cy="177228"/>
            </a:xfrm>
            <a:custGeom>
              <a:avLst/>
              <a:gdLst>
                <a:gd name="connsiteX0" fmla="*/ 0 w 651164"/>
                <a:gd name="connsiteY0" fmla="*/ 166300 h 180155"/>
                <a:gd name="connsiteX1" fmla="*/ 235528 w 651164"/>
                <a:gd name="connsiteY1" fmla="*/ 46 h 180155"/>
                <a:gd name="connsiteX2" fmla="*/ 651164 w 651164"/>
                <a:gd name="connsiteY2" fmla="*/ 180155 h 18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1164" h="180155">
                  <a:moveTo>
                    <a:pt x="0" y="166300"/>
                  </a:moveTo>
                  <a:cubicBezTo>
                    <a:pt x="63500" y="82018"/>
                    <a:pt x="127001" y="-2263"/>
                    <a:pt x="235528" y="46"/>
                  </a:cubicBezTo>
                  <a:cubicBezTo>
                    <a:pt x="344055" y="2355"/>
                    <a:pt x="497609" y="91255"/>
                    <a:pt x="651164" y="180155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A86C5A-C731-814C-BE90-8DA940DD0B15}"/>
                </a:ext>
              </a:extLst>
            </p:cNvPr>
            <p:cNvSpPr/>
            <p:nvPr/>
          </p:nvSpPr>
          <p:spPr>
            <a:xfrm>
              <a:off x="1235812" y="3241373"/>
              <a:ext cx="504290" cy="109112"/>
            </a:xfrm>
            <a:custGeom>
              <a:avLst/>
              <a:gdLst>
                <a:gd name="connsiteX0" fmla="*/ 512618 w 512618"/>
                <a:gd name="connsiteY0" fmla="*/ 13855 h 110914"/>
                <a:gd name="connsiteX1" fmla="*/ 166254 w 512618"/>
                <a:gd name="connsiteY1" fmla="*/ 110837 h 110914"/>
                <a:gd name="connsiteX2" fmla="*/ 0 w 512618"/>
                <a:gd name="connsiteY2" fmla="*/ 0 h 1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618" h="110914">
                  <a:moveTo>
                    <a:pt x="512618" y="13855"/>
                  </a:moveTo>
                  <a:cubicBezTo>
                    <a:pt x="382154" y="63500"/>
                    <a:pt x="251690" y="113146"/>
                    <a:pt x="166254" y="110837"/>
                  </a:cubicBezTo>
                  <a:cubicBezTo>
                    <a:pt x="80818" y="108528"/>
                    <a:pt x="40409" y="54264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4083A2D-C135-6D43-B9F5-96D441514DFB}"/>
                </a:ext>
              </a:extLst>
            </p:cNvPr>
            <p:cNvSpPr/>
            <p:nvPr/>
          </p:nvSpPr>
          <p:spPr>
            <a:xfrm>
              <a:off x="1058347" y="3295891"/>
              <a:ext cx="313760" cy="477031"/>
            </a:xfrm>
            <a:custGeom>
              <a:avLst/>
              <a:gdLst>
                <a:gd name="connsiteX0" fmla="*/ 27996 w 318941"/>
                <a:gd name="connsiteY0" fmla="*/ 0 h 484909"/>
                <a:gd name="connsiteX1" fmla="*/ 27996 w 318941"/>
                <a:gd name="connsiteY1" fmla="*/ 221672 h 484909"/>
                <a:gd name="connsiteX2" fmla="*/ 318941 w 318941"/>
                <a:gd name="connsiteY2" fmla="*/ 484909 h 48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941" h="484909">
                  <a:moveTo>
                    <a:pt x="27996" y="0"/>
                  </a:moveTo>
                  <a:cubicBezTo>
                    <a:pt x="3750" y="70427"/>
                    <a:pt x="-20495" y="140854"/>
                    <a:pt x="27996" y="221672"/>
                  </a:cubicBezTo>
                  <a:cubicBezTo>
                    <a:pt x="76487" y="302490"/>
                    <a:pt x="197714" y="393699"/>
                    <a:pt x="318941" y="484909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75F87E2-12B5-4D48-B0EC-D674618DBFD2}"/>
                </a:ext>
              </a:extLst>
            </p:cNvPr>
            <p:cNvSpPr/>
            <p:nvPr/>
          </p:nvSpPr>
          <p:spPr>
            <a:xfrm>
              <a:off x="1420829" y="3598996"/>
              <a:ext cx="323140" cy="3231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8A2667-3BC4-0441-B963-4FD6112A3D1F}"/>
                </a:ext>
              </a:extLst>
            </p:cNvPr>
            <p:cNvSpPr/>
            <p:nvPr/>
          </p:nvSpPr>
          <p:spPr>
            <a:xfrm>
              <a:off x="2180139" y="3433525"/>
              <a:ext cx="364421" cy="364421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74993D1-0A6D-0247-A9B8-F5E9E0C81FA0}"/>
                </a:ext>
              </a:extLst>
            </p:cNvPr>
            <p:cNvSpPr/>
            <p:nvPr/>
          </p:nvSpPr>
          <p:spPr>
            <a:xfrm>
              <a:off x="1727959" y="3752238"/>
              <a:ext cx="504290" cy="109112"/>
            </a:xfrm>
            <a:custGeom>
              <a:avLst/>
              <a:gdLst>
                <a:gd name="connsiteX0" fmla="*/ 512618 w 512618"/>
                <a:gd name="connsiteY0" fmla="*/ 13855 h 110914"/>
                <a:gd name="connsiteX1" fmla="*/ 166254 w 512618"/>
                <a:gd name="connsiteY1" fmla="*/ 110837 h 110914"/>
                <a:gd name="connsiteX2" fmla="*/ 0 w 512618"/>
                <a:gd name="connsiteY2" fmla="*/ 0 h 1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618" h="110914">
                  <a:moveTo>
                    <a:pt x="512618" y="13855"/>
                  </a:moveTo>
                  <a:cubicBezTo>
                    <a:pt x="382154" y="63500"/>
                    <a:pt x="251690" y="113146"/>
                    <a:pt x="166254" y="110837"/>
                  </a:cubicBezTo>
                  <a:cubicBezTo>
                    <a:pt x="80818" y="108528"/>
                    <a:pt x="40409" y="54264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CA81AD-D0F1-5447-BF52-1C8449C6B683}"/>
                  </a:ext>
                </a:extLst>
              </p:cNvPr>
              <p:cNvSpPr txBox="1"/>
              <p:nvPr/>
            </p:nvSpPr>
            <p:spPr>
              <a:xfrm>
                <a:off x="117992" y="2919497"/>
                <a:ext cx="55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:</m:t>
                      </m:r>
                    </m:oMath>
                  </m:oMathPara>
                </a14:m>
                <a:endParaRPr lang="en-US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CA81AD-D0F1-5447-BF52-1C8449C6B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92" y="2919497"/>
                <a:ext cx="5506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396B0E-A9CF-FE4B-A7C6-5EF4253F6D38}"/>
                  </a:ext>
                </a:extLst>
              </p:cNvPr>
              <p:cNvSpPr txBox="1"/>
              <p:nvPr/>
            </p:nvSpPr>
            <p:spPr>
              <a:xfrm>
                <a:off x="2013873" y="2799237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396B0E-A9CF-FE4B-A7C6-5EF4253F6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873" y="2799237"/>
                <a:ext cx="452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7DA6ECE1-6C9F-F64A-8994-7154997CF125}"/>
              </a:ext>
            </a:extLst>
          </p:cNvPr>
          <p:cNvGrpSpPr/>
          <p:nvPr/>
        </p:nvGrpSpPr>
        <p:grpSpPr>
          <a:xfrm>
            <a:off x="6854319" y="3759391"/>
            <a:ext cx="1676744" cy="1171469"/>
            <a:chOff x="867816" y="2750667"/>
            <a:chExt cx="1676744" cy="117146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86D1672-9139-FA4A-BBD5-EA5C8F10CFCD}"/>
                </a:ext>
              </a:extLst>
            </p:cNvPr>
            <p:cNvSpPr/>
            <p:nvPr/>
          </p:nvSpPr>
          <p:spPr>
            <a:xfrm>
              <a:off x="867816" y="2904627"/>
              <a:ext cx="399179" cy="3991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82D8A2D-B8EA-3144-A90B-7A629243CADB}"/>
                </a:ext>
              </a:extLst>
            </p:cNvPr>
            <p:cNvSpPr/>
            <p:nvPr/>
          </p:nvSpPr>
          <p:spPr>
            <a:xfrm>
              <a:off x="1648619" y="2890448"/>
              <a:ext cx="399179" cy="3991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3201AC9-6A21-FD47-BA32-04CDBB585EC6}"/>
                </a:ext>
              </a:extLst>
            </p:cNvPr>
            <p:cNvSpPr/>
            <p:nvPr/>
          </p:nvSpPr>
          <p:spPr>
            <a:xfrm>
              <a:off x="1126776" y="2750667"/>
              <a:ext cx="640586" cy="177228"/>
            </a:xfrm>
            <a:custGeom>
              <a:avLst/>
              <a:gdLst>
                <a:gd name="connsiteX0" fmla="*/ 0 w 651164"/>
                <a:gd name="connsiteY0" fmla="*/ 166300 h 180155"/>
                <a:gd name="connsiteX1" fmla="*/ 235528 w 651164"/>
                <a:gd name="connsiteY1" fmla="*/ 46 h 180155"/>
                <a:gd name="connsiteX2" fmla="*/ 651164 w 651164"/>
                <a:gd name="connsiteY2" fmla="*/ 180155 h 18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1164" h="180155">
                  <a:moveTo>
                    <a:pt x="0" y="166300"/>
                  </a:moveTo>
                  <a:cubicBezTo>
                    <a:pt x="63500" y="82018"/>
                    <a:pt x="127001" y="-2263"/>
                    <a:pt x="235528" y="46"/>
                  </a:cubicBezTo>
                  <a:cubicBezTo>
                    <a:pt x="344055" y="2355"/>
                    <a:pt x="497609" y="91255"/>
                    <a:pt x="651164" y="180155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C761E05-22D3-924C-A36B-A60ACD08E9AF}"/>
                </a:ext>
              </a:extLst>
            </p:cNvPr>
            <p:cNvSpPr/>
            <p:nvPr/>
          </p:nvSpPr>
          <p:spPr>
            <a:xfrm>
              <a:off x="1235812" y="3241373"/>
              <a:ext cx="504290" cy="109112"/>
            </a:xfrm>
            <a:custGeom>
              <a:avLst/>
              <a:gdLst>
                <a:gd name="connsiteX0" fmla="*/ 512618 w 512618"/>
                <a:gd name="connsiteY0" fmla="*/ 13855 h 110914"/>
                <a:gd name="connsiteX1" fmla="*/ 166254 w 512618"/>
                <a:gd name="connsiteY1" fmla="*/ 110837 h 110914"/>
                <a:gd name="connsiteX2" fmla="*/ 0 w 512618"/>
                <a:gd name="connsiteY2" fmla="*/ 0 h 1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618" h="110914">
                  <a:moveTo>
                    <a:pt x="512618" y="13855"/>
                  </a:moveTo>
                  <a:cubicBezTo>
                    <a:pt x="382154" y="63500"/>
                    <a:pt x="251690" y="113146"/>
                    <a:pt x="166254" y="110837"/>
                  </a:cubicBezTo>
                  <a:cubicBezTo>
                    <a:pt x="80818" y="108528"/>
                    <a:pt x="40409" y="54264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CC3797F-E86D-684B-8C81-53B885FB8C15}"/>
                </a:ext>
              </a:extLst>
            </p:cNvPr>
            <p:cNvSpPr/>
            <p:nvPr/>
          </p:nvSpPr>
          <p:spPr>
            <a:xfrm>
              <a:off x="1058347" y="3295891"/>
              <a:ext cx="313760" cy="477031"/>
            </a:xfrm>
            <a:custGeom>
              <a:avLst/>
              <a:gdLst>
                <a:gd name="connsiteX0" fmla="*/ 27996 w 318941"/>
                <a:gd name="connsiteY0" fmla="*/ 0 h 484909"/>
                <a:gd name="connsiteX1" fmla="*/ 27996 w 318941"/>
                <a:gd name="connsiteY1" fmla="*/ 221672 h 484909"/>
                <a:gd name="connsiteX2" fmla="*/ 318941 w 318941"/>
                <a:gd name="connsiteY2" fmla="*/ 484909 h 48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941" h="484909">
                  <a:moveTo>
                    <a:pt x="27996" y="0"/>
                  </a:moveTo>
                  <a:cubicBezTo>
                    <a:pt x="3750" y="70427"/>
                    <a:pt x="-20495" y="140854"/>
                    <a:pt x="27996" y="221672"/>
                  </a:cubicBezTo>
                  <a:cubicBezTo>
                    <a:pt x="76487" y="302490"/>
                    <a:pt x="197714" y="393699"/>
                    <a:pt x="318941" y="484909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FDF2D1F-E5EF-DC44-9380-B68D04036147}"/>
                </a:ext>
              </a:extLst>
            </p:cNvPr>
            <p:cNvSpPr/>
            <p:nvPr/>
          </p:nvSpPr>
          <p:spPr>
            <a:xfrm>
              <a:off x="1420829" y="3598996"/>
              <a:ext cx="323140" cy="3231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7DF37FC-6B22-044F-8548-F89D976112D7}"/>
                </a:ext>
              </a:extLst>
            </p:cNvPr>
            <p:cNvSpPr/>
            <p:nvPr/>
          </p:nvSpPr>
          <p:spPr>
            <a:xfrm>
              <a:off x="2180139" y="3433525"/>
              <a:ext cx="364421" cy="364421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38C3DEF-A6EC-7443-94CC-88CD554B64DD}"/>
                </a:ext>
              </a:extLst>
            </p:cNvPr>
            <p:cNvSpPr/>
            <p:nvPr/>
          </p:nvSpPr>
          <p:spPr>
            <a:xfrm>
              <a:off x="1727959" y="3752238"/>
              <a:ext cx="504290" cy="109112"/>
            </a:xfrm>
            <a:custGeom>
              <a:avLst/>
              <a:gdLst>
                <a:gd name="connsiteX0" fmla="*/ 512618 w 512618"/>
                <a:gd name="connsiteY0" fmla="*/ 13855 h 110914"/>
                <a:gd name="connsiteX1" fmla="*/ 166254 w 512618"/>
                <a:gd name="connsiteY1" fmla="*/ 110837 h 110914"/>
                <a:gd name="connsiteX2" fmla="*/ 0 w 512618"/>
                <a:gd name="connsiteY2" fmla="*/ 0 h 1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618" h="110914">
                  <a:moveTo>
                    <a:pt x="512618" y="13855"/>
                  </a:moveTo>
                  <a:cubicBezTo>
                    <a:pt x="382154" y="63500"/>
                    <a:pt x="251690" y="113146"/>
                    <a:pt x="166254" y="110837"/>
                  </a:cubicBezTo>
                  <a:cubicBezTo>
                    <a:pt x="80818" y="108528"/>
                    <a:pt x="40409" y="54264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2B0CF58-7A34-DE4C-BE44-01130986318D}"/>
              </a:ext>
            </a:extLst>
          </p:cNvPr>
          <p:cNvSpPr txBox="1"/>
          <p:nvPr/>
        </p:nvSpPr>
        <p:spPr>
          <a:xfrm>
            <a:off x="7005320" y="783941"/>
            <a:ext cx="1840874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foo(File f)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nsolas"/>
                <a:cs typeface="Consolas"/>
              </a:rPr>
              <a:t>f.read</a:t>
            </a:r>
            <a:r>
              <a:rPr lang="de-DE" dirty="0">
                <a:solidFill>
                  <a:srgbClr val="00B050"/>
                </a:solidFill>
                <a:latin typeface="Consolas"/>
                <a:cs typeface="Consolas"/>
              </a:rPr>
              <a:t>();</a:t>
            </a:r>
          </a:p>
          <a:p>
            <a:r>
              <a:rPr lang="de-DE" dirty="0">
                <a:solidFill>
                  <a:srgbClr val="00B050"/>
                </a:solidFill>
                <a:latin typeface="Consolas"/>
                <a:cs typeface="Consolas"/>
              </a:rPr>
              <a:t> </a:t>
            </a:r>
            <a:r>
              <a:rPr lang="de-DE" dirty="0" err="1">
                <a:solidFill>
                  <a:srgbClr val="00B050"/>
                </a:solidFill>
                <a:latin typeface="Consolas"/>
                <a:cs typeface="Consolas"/>
              </a:rPr>
              <a:t>f.close</a:t>
            </a:r>
            <a:r>
              <a:rPr lang="de-DE" dirty="0">
                <a:solidFill>
                  <a:srgbClr val="00B050"/>
                </a:solidFill>
                <a:latin typeface="Consolas"/>
                <a:cs typeface="Consolas"/>
              </a:rPr>
              <a:t>();</a:t>
            </a:r>
          </a:p>
          <a:p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765F12-35F8-8740-8A54-A36A0A4F6C10}"/>
              </a:ext>
            </a:extLst>
          </p:cNvPr>
          <p:cNvSpPr txBox="1"/>
          <p:nvPr/>
        </p:nvSpPr>
        <p:spPr>
          <a:xfrm>
            <a:off x="7278272" y="146717"/>
            <a:ext cx="1380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Synthesized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Program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6C3841A-86B2-5542-B61C-8AE7B2CFC977}"/>
              </a:ext>
            </a:extLst>
          </p:cNvPr>
          <p:cNvSpPr/>
          <p:nvPr/>
        </p:nvSpPr>
        <p:spPr>
          <a:xfrm>
            <a:off x="6265126" y="2504052"/>
            <a:ext cx="2665118" cy="630783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Combinatorial Search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Type-based pruning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8110C5-3782-AA4A-97BD-C57F882C4947}"/>
              </a:ext>
            </a:extLst>
          </p:cNvPr>
          <p:cNvCxnSpPr/>
          <p:nvPr/>
        </p:nvCxnSpPr>
        <p:spPr>
          <a:xfrm>
            <a:off x="7568902" y="1984270"/>
            <a:ext cx="0" cy="530779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C805210-0F90-8F46-905D-8DFC6506CE34}"/>
              </a:ext>
            </a:extLst>
          </p:cNvPr>
          <p:cNvCxnSpPr>
            <a:stCxn id="70" idx="2"/>
          </p:cNvCxnSpPr>
          <p:nvPr/>
        </p:nvCxnSpPr>
        <p:spPr>
          <a:xfrm>
            <a:off x="7597685" y="3134835"/>
            <a:ext cx="0" cy="55924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12752F9-65FF-B544-838F-23C7D1F13AA3}"/>
              </a:ext>
            </a:extLst>
          </p:cNvPr>
          <p:cNvCxnSpPr>
            <a:endCxn id="70" idx="1"/>
          </p:cNvCxnSpPr>
          <p:nvPr/>
        </p:nvCxnSpPr>
        <p:spPr>
          <a:xfrm flipV="1">
            <a:off x="4732408" y="2819444"/>
            <a:ext cx="1532718" cy="4991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EEBAAB9-DB24-B747-BAED-6D4808C6175B}"/>
              </a:ext>
            </a:extLst>
          </p:cNvPr>
          <p:cNvSpPr/>
          <p:nvPr/>
        </p:nvSpPr>
        <p:spPr>
          <a:xfrm>
            <a:off x="6076968" y="121177"/>
            <a:ext cx="2960154" cy="3229308"/>
          </a:xfrm>
          <a:prstGeom prst="round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B29CB-F0D8-434C-9155-88AEEAD3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58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C463-46D1-9048-9CC7-C0EB47C1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047F3-9A10-B14F-AF80-277F30D4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Synthesize program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Prog</m:t>
                    </m:r>
                  </m:oMath>
                </a14:m>
                <a:r>
                  <a:rPr lang="en-US" dirty="0"/>
                  <a:t> from sketch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charset="0"/>
                          </a:rPr>
                          <m:t>Prog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What do we aim to guarantee?</a:t>
                </a:r>
              </a:p>
              <a:p>
                <a:pPr lvl="1"/>
                <a:r>
                  <a:rPr lang="en-US" dirty="0"/>
                  <a:t>Program is </a:t>
                </a:r>
                <a:r>
                  <a:rPr lang="en-US" dirty="0">
                    <a:solidFill>
                      <a:srgbClr val="00B050"/>
                    </a:solidFill>
                  </a:rPr>
                  <a:t>syntactically correct</a:t>
                </a:r>
              </a:p>
              <a:p>
                <a:pPr lvl="1"/>
                <a:r>
                  <a:rPr lang="en-US" dirty="0"/>
                  <a:t>Program is </a:t>
                </a:r>
                <a:r>
                  <a:rPr lang="en-US" dirty="0">
                    <a:solidFill>
                      <a:srgbClr val="00B050"/>
                    </a:solidFill>
                  </a:rPr>
                  <a:t>type-safe</a:t>
                </a:r>
              </a:p>
              <a:p>
                <a:pPr lvl="1"/>
                <a:r>
                  <a:rPr lang="en-US" dirty="0"/>
                  <a:t>Program follows </a:t>
                </a:r>
                <a:r>
                  <a:rPr lang="en-US" dirty="0">
                    <a:solidFill>
                      <a:srgbClr val="00B050"/>
                    </a:solidFill>
                  </a:rPr>
                  <a:t>language-level rules</a:t>
                </a:r>
                <a:r>
                  <a:rPr lang="en-US" dirty="0"/>
                  <a:t> (e.g., exceptions, imports)</a:t>
                </a:r>
              </a:p>
              <a:p>
                <a:endParaRPr lang="en-US" dirty="0"/>
              </a:p>
              <a:p>
                <a:r>
                  <a:rPr lang="en-US" dirty="0"/>
                  <a:t>What is required to produce a program that can guarantee the above?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047F3-9A10-B14F-AF80-277F30D4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90132B7-4A79-B141-AAAE-12B3A8AAB007}"/>
                  </a:ext>
                </a:extLst>
              </p:cNvPr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90132B7-4A79-B141-AAAE-12B3A8AAB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6F79037-F5A0-2E4B-AAF1-3AF726136191}"/>
                  </a:ext>
                </a:extLst>
              </p:cNvPr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6F79037-F5A0-2E4B-AAF1-3AF726136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027E5A-AAA8-4840-AF22-E674CEC8001E}"/>
              </a:ext>
            </a:extLst>
          </p:cNvPr>
          <p:cNvCxnSpPr/>
          <p:nvPr/>
        </p:nvCxnSpPr>
        <p:spPr>
          <a:xfrm>
            <a:off x="5038725" y="1027111"/>
            <a:ext cx="733425" cy="0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8670617-9E24-9E48-A115-DC7AA141AC4F}"/>
                  </a:ext>
                </a:extLst>
              </p:cNvPr>
              <p:cNvSpPr/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8670617-9E24-9E48-A115-DC7AA141A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C07091-CB0F-E245-801A-1C4C12F490AA}"/>
              </a:ext>
            </a:extLst>
          </p:cNvPr>
          <p:cNvCxnSpPr>
            <a:endCxn id="8" idx="2"/>
          </p:cNvCxnSpPr>
          <p:nvPr/>
        </p:nvCxnSpPr>
        <p:spPr>
          <a:xfrm>
            <a:off x="6686550" y="1027111"/>
            <a:ext cx="914400" cy="796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FC3AAF-08AF-5C48-8469-45A9F3F7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293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2376-A602-884C-B647-9F5633B1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0465F2-CE73-A244-ADEB-470D3A013A08}"/>
              </a:ext>
            </a:extLst>
          </p:cNvPr>
          <p:cNvSpPr/>
          <p:nvPr/>
        </p:nvSpPr>
        <p:spPr>
          <a:xfrm>
            <a:off x="65807" y="2693983"/>
            <a:ext cx="434278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Euclid" charset="0"/>
              </a:rPr>
              <a:t>[</a:t>
            </a:r>
          </a:p>
          <a:p>
            <a:r>
              <a:rPr lang="en-US" sz="1700" b="1" dirty="0">
                <a:solidFill>
                  <a:srgbClr val="000000"/>
                </a:solidFill>
                <a:latin typeface="Euclid" charset="0"/>
              </a:rPr>
              <a:t>  call</a:t>
            </a:r>
            <a:r>
              <a:rPr lang="en-US" sz="17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charset="0"/>
              </a:rPr>
              <a:t>FileReader.new</a:t>
            </a:r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(String)</a:t>
            </a:r>
            <a:br>
              <a:rPr lang="en-US" sz="1700" dirty="0">
                <a:solidFill>
                  <a:srgbClr val="000000"/>
                </a:solidFill>
                <a:latin typeface="Euclid" charset="0"/>
              </a:rPr>
            </a:br>
            <a:r>
              <a:rPr lang="en-US" sz="17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7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7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charset="0"/>
              </a:rPr>
              <a:t>BufferedReader.new</a:t>
            </a:r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charset="0"/>
              </a:rPr>
              <a:t>FileReader</a:t>
            </a:r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)</a:t>
            </a:r>
            <a:br>
              <a:rPr lang="en-US" sz="1700" dirty="0">
                <a:solidFill>
                  <a:srgbClr val="000000"/>
                </a:solidFill>
                <a:latin typeface="Euclid" charset="0"/>
              </a:rPr>
            </a:br>
            <a:r>
              <a:rPr lang="en-US" sz="17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700" b="1" dirty="0">
                <a:solidFill>
                  <a:srgbClr val="000000"/>
                </a:solidFill>
                <a:latin typeface="Euclid" charset="0"/>
              </a:rPr>
              <a:t>loop</a:t>
            </a:r>
            <a:r>
              <a:rPr lang="en-US" sz="1700" dirty="0">
                <a:solidFill>
                  <a:srgbClr val="000000"/>
                </a:solidFill>
                <a:latin typeface="Euclid" charset="0"/>
              </a:rPr>
              <a:t> ([</a:t>
            </a:r>
            <a:r>
              <a:rPr lang="en-US" sz="1700" dirty="0" err="1">
                <a:solidFill>
                  <a:srgbClr val="000000"/>
                </a:solidFill>
                <a:latin typeface="Consolas" charset="0"/>
              </a:rPr>
              <a:t>BufferedReader.readLine</a:t>
            </a:r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()</a:t>
            </a:r>
            <a:r>
              <a:rPr lang="en-US" sz="1700" dirty="0">
                <a:solidFill>
                  <a:srgbClr val="000000"/>
                </a:solidFill>
                <a:latin typeface="Euclid" charset="0"/>
              </a:rPr>
              <a:t>]) {</a:t>
            </a:r>
            <a:br>
              <a:rPr lang="en-US" sz="1700" dirty="0">
                <a:solidFill>
                  <a:srgbClr val="000000"/>
                </a:solidFill>
                <a:latin typeface="Euclid" charset="0"/>
              </a:rPr>
            </a:br>
            <a:r>
              <a:rPr lang="en-US" sz="1700" dirty="0">
                <a:solidFill>
                  <a:srgbClr val="000000"/>
                </a:solidFill>
                <a:latin typeface="Euclid" charset="0"/>
              </a:rPr>
              <a:t>    </a:t>
            </a:r>
            <a:r>
              <a:rPr lang="en-US" sz="1700" b="1" dirty="0">
                <a:solidFill>
                  <a:srgbClr val="000000"/>
                </a:solidFill>
                <a:latin typeface="Euclid" charset="0"/>
              </a:rPr>
              <a:t>skip</a:t>
            </a:r>
            <a:br>
              <a:rPr lang="en-US" sz="1700" dirty="0">
                <a:solidFill>
                  <a:srgbClr val="000000"/>
                </a:solidFill>
                <a:latin typeface="Euclid" charset="0"/>
              </a:rPr>
            </a:br>
            <a:r>
              <a:rPr lang="en-US" sz="1700" dirty="0">
                <a:solidFill>
                  <a:srgbClr val="000000"/>
                </a:solidFill>
                <a:latin typeface="Euclid" charset="0"/>
              </a:rPr>
              <a:t>  }</a:t>
            </a:r>
            <a:br>
              <a:rPr lang="en-US" sz="1700" dirty="0">
                <a:solidFill>
                  <a:srgbClr val="000000"/>
                </a:solidFill>
                <a:latin typeface="Euclid" charset="0"/>
              </a:rPr>
            </a:br>
            <a:r>
              <a:rPr lang="en-US" sz="17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7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7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charset="0"/>
              </a:rPr>
              <a:t>BufferedReader.close</a:t>
            </a:r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()</a:t>
            </a:r>
            <a:br>
              <a:rPr lang="en-US" sz="1700" dirty="0">
                <a:solidFill>
                  <a:srgbClr val="000000"/>
                </a:solidFill>
                <a:latin typeface="Consolas" charset="0"/>
              </a:rPr>
            </a:br>
            <a:r>
              <a:rPr lang="en-US" sz="1700" dirty="0">
                <a:solidFill>
                  <a:srgbClr val="000000"/>
                </a:solidFill>
                <a:latin typeface="Euclid" charset="0"/>
              </a:rPr>
              <a:t>]</a:t>
            </a: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5AE8E-8DFC-9142-8C43-5352662EB62C}"/>
              </a:ext>
            </a:extLst>
          </p:cNvPr>
          <p:cNvSpPr/>
          <p:nvPr/>
        </p:nvSpPr>
        <p:spPr>
          <a:xfrm>
            <a:off x="4705474" y="2302098"/>
            <a:ext cx="4438526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 err="1">
                <a:solidFill>
                  <a:srgbClr val="7030A0"/>
                </a:solidFill>
                <a:effectLst/>
                <a:latin typeface="Consolas" charset="0"/>
              </a:rPr>
              <a:t>FileReader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effectLst/>
                <a:latin typeface="Consolas" charset="0"/>
              </a:rPr>
              <a:t>fr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;</a:t>
            </a:r>
          </a:p>
          <a:p>
            <a:r>
              <a:rPr lang="en-US" sz="1700" dirty="0" err="1">
                <a:solidFill>
                  <a:srgbClr val="7030A0"/>
                </a:solidFill>
                <a:latin typeface="Consolas" charset="0"/>
              </a:rPr>
              <a:t>BufferedReader</a:t>
            </a:r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charset="0"/>
              </a:rPr>
              <a:t>br</a:t>
            </a:r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;</a:t>
            </a:r>
          </a:p>
          <a:p>
            <a:r>
              <a:rPr lang="en-US" sz="1700" dirty="0">
                <a:solidFill>
                  <a:srgbClr val="7030A0"/>
                </a:solidFill>
                <a:latin typeface="Consolas" charset="0"/>
              </a:rPr>
              <a:t>String</a:t>
            </a:r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 s;</a:t>
            </a:r>
          </a:p>
          <a:p>
            <a:r>
              <a:rPr lang="en-US" sz="1700" b="1" dirty="0">
                <a:solidFill>
                  <a:srgbClr val="000000"/>
                </a:solidFill>
                <a:effectLst/>
                <a:latin typeface="Consolas" charset="0"/>
              </a:rPr>
              <a:t>try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 {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  </a:t>
            </a:r>
            <a:r>
              <a:rPr lang="en-US" sz="1700" dirty="0" err="1">
                <a:solidFill>
                  <a:srgbClr val="000000"/>
                </a:solidFill>
                <a:effectLst/>
                <a:latin typeface="Consolas" charset="0"/>
              </a:rPr>
              <a:t>fr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 = 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charset="0"/>
              </a:rPr>
              <a:t>new</a:t>
            </a:r>
            <a:r>
              <a:rPr lang="en-US" sz="1700" b="1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700" dirty="0" err="1">
                <a:solidFill>
                  <a:srgbClr val="7030A0"/>
                </a:solidFill>
                <a:effectLst/>
                <a:latin typeface="Consolas" charset="0"/>
              </a:rPr>
              <a:t>FileReader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(</a:t>
            </a:r>
            <a:r>
              <a:rPr lang="en-US" sz="1700" dirty="0">
                <a:solidFill>
                  <a:srgbClr val="B51700"/>
                </a:solidFill>
                <a:effectLst/>
                <a:latin typeface="Consolas" charset="0"/>
              </a:rPr>
              <a:t>“</a:t>
            </a:r>
            <a:r>
              <a:rPr lang="en-US" sz="1700" dirty="0" err="1">
                <a:solidFill>
                  <a:srgbClr val="B51700"/>
                </a:solidFill>
                <a:effectLst/>
                <a:latin typeface="Consolas" charset="0"/>
              </a:rPr>
              <a:t>a.txt</a:t>
            </a:r>
            <a:r>
              <a:rPr lang="en-US" sz="1700" dirty="0">
                <a:solidFill>
                  <a:srgbClr val="B51700"/>
                </a:solidFill>
                <a:effectLst/>
                <a:latin typeface="Consolas" charset="0"/>
              </a:rPr>
              <a:t>”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);</a:t>
            </a:r>
          </a:p>
          <a:p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  </a:t>
            </a:r>
            <a:r>
              <a:rPr lang="en-US" sz="1700" dirty="0" err="1">
                <a:solidFill>
                  <a:srgbClr val="000000"/>
                </a:solidFill>
                <a:effectLst/>
                <a:latin typeface="Consolas" charset="0"/>
              </a:rPr>
              <a:t>br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 = 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charset="0"/>
              </a:rPr>
              <a:t>new </a:t>
            </a:r>
            <a:r>
              <a:rPr lang="en-US" sz="1700" dirty="0" err="1">
                <a:solidFill>
                  <a:srgbClr val="7030A0"/>
                </a:solidFill>
                <a:effectLst/>
                <a:latin typeface="Consolas" charset="0"/>
              </a:rPr>
              <a:t>BufferedReader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charset="0"/>
              </a:rPr>
              <a:t>fr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);</a:t>
            </a:r>
          </a:p>
          <a:p>
            <a:r>
              <a:rPr lang="en-US" sz="1700" b="1" dirty="0">
                <a:solidFill>
                  <a:srgbClr val="000000"/>
                </a:solidFill>
                <a:effectLst/>
                <a:latin typeface="Consolas" charset="0"/>
              </a:rPr>
              <a:t>  while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 ((s=</a:t>
            </a:r>
            <a:r>
              <a:rPr lang="en-US" sz="1700" dirty="0" err="1">
                <a:solidFill>
                  <a:srgbClr val="000000"/>
                </a:solidFill>
                <a:effectLst/>
                <a:latin typeface="Consolas" charset="0"/>
              </a:rPr>
              <a:t>br.readLine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())!=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charset="0"/>
              </a:rPr>
              <a:t>null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) { 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...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  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}</a:t>
            </a:r>
          </a:p>
          <a:p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  </a:t>
            </a:r>
            <a:r>
              <a:rPr lang="en-US" sz="1700" dirty="0" err="1">
                <a:solidFill>
                  <a:srgbClr val="000000"/>
                </a:solidFill>
                <a:effectLst/>
                <a:latin typeface="Consolas" charset="0"/>
              </a:rPr>
              <a:t>br.close</a:t>
            </a:r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();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} </a:t>
            </a:r>
            <a:r>
              <a:rPr lang="en-US" sz="1700" b="1" dirty="0">
                <a:solidFill>
                  <a:srgbClr val="000000"/>
                </a:solidFill>
                <a:latin typeface="Consolas" charset="0"/>
              </a:rPr>
              <a:t>catch</a:t>
            </a:r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 (</a:t>
            </a:r>
            <a:r>
              <a:rPr lang="en-US" sz="1700" dirty="0" err="1">
                <a:solidFill>
                  <a:srgbClr val="7030A0"/>
                </a:solidFill>
                <a:latin typeface="Consolas" charset="0"/>
              </a:rPr>
              <a:t>IOException</a:t>
            </a:r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 e) {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charset="0"/>
              </a:rPr>
              <a:t>  ...</a:t>
            </a:r>
          </a:p>
          <a:p>
            <a:r>
              <a:rPr lang="en-US" sz="1700" dirty="0">
                <a:solidFill>
                  <a:srgbClr val="000000"/>
                </a:solidFill>
                <a:effectLst/>
                <a:latin typeface="Consolas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48420-2B00-894F-AD44-A046D75A956F}"/>
              </a:ext>
            </a:extLst>
          </p:cNvPr>
          <p:cNvSpPr txBox="1"/>
          <p:nvPr/>
        </p:nvSpPr>
        <p:spPr>
          <a:xfrm>
            <a:off x="1791655" y="1652565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Declaring &amp; initializing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variables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E691C6-07F5-6C4F-91F5-E9FF8ADB0D89}"/>
              </a:ext>
            </a:extLst>
          </p:cNvPr>
          <p:cNvCxnSpPr>
            <a:cxnSpLocks/>
          </p:cNvCxnSpPr>
          <p:nvPr/>
        </p:nvCxnSpPr>
        <p:spPr>
          <a:xfrm>
            <a:off x="4221770" y="2176444"/>
            <a:ext cx="483704" cy="28846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30BAAA-61A9-9F47-B137-E85DA3D9AA2A}"/>
              </a:ext>
            </a:extLst>
          </p:cNvPr>
          <p:cNvCxnSpPr>
            <a:cxnSpLocks/>
          </p:cNvCxnSpPr>
          <p:nvPr/>
        </p:nvCxnSpPr>
        <p:spPr>
          <a:xfrm>
            <a:off x="7382068" y="2077836"/>
            <a:ext cx="404191" cy="131472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3A4C3F-97CE-B94E-915F-849BEF816B46}"/>
              </a:ext>
            </a:extLst>
          </p:cNvPr>
          <p:cNvSpPr txBox="1"/>
          <p:nvPr/>
        </p:nvSpPr>
        <p:spPr>
          <a:xfrm>
            <a:off x="5702538" y="1375566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rgbClr val="0070C0"/>
                </a:solidFill>
              </a:rPr>
              <a:t>Finding expressions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of the right type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7059ED-858F-BF4C-BCFD-99A58BED7F9F}"/>
              </a:ext>
            </a:extLst>
          </p:cNvPr>
          <p:cNvCxnSpPr>
            <a:cxnSpLocks/>
          </p:cNvCxnSpPr>
          <p:nvPr/>
        </p:nvCxnSpPr>
        <p:spPr>
          <a:xfrm>
            <a:off x="3831476" y="2269206"/>
            <a:ext cx="1150586" cy="1401646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47CA9C-76A0-FE46-95C8-998EDFC7D3CF}"/>
              </a:ext>
            </a:extLst>
          </p:cNvPr>
          <p:cNvCxnSpPr>
            <a:cxnSpLocks/>
          </p:cNvCxnSpPr>
          <p:nvPr/>
        </p:nvCxnSpPr>
        <p:spPr>
          <a:xfrm>
            <a:off x="7749815" y="2036623"/>
            <a:ext cx="673377" cy="1858491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A7C29F-1064-CD49-A8FC-146418AFB828}"/>
              </a:ext>
            </a:extLst>
          </p:cNvPr>
          <p:cNvSpPr txBox="1"/>
          <p:nvPr/>
        </p:nvSpPr>
        <p:spPr>
          <a:xfrm>
            <a:off x="1408179" y="510827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rgbClr val="0070C0"/>
                </a:solidFill>
              </a:rPr>
              <a:t>Synthesizing code to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handle language rules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E0BCB5-07E6-DE4C-8EA2-CDBB80D01024}"/>
              </a:ext>
            </a:extLst>
          </p:cNvPr>
          <p:cNvCxnSpPr>
            <a:cxnSpLocks/>
          </p:cNvCxnSpPr>
          <p:nvPr/>
        </p:nvCxnSpPr>
        <p:spPr>
          <a:xfrm flipV="1">
            <a:off x="4261872" y="5274284"/>
            <a:ext cx="720190" cy="109981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6117F-8922-CA46-B00A-429545A3F445}"/>
              </a:ext>
            </a:extLst>
          </p:cNvPr>
          <p:cNvSpPr/>
          <p:nvPr/>
        </p:nvSpPr>
        <p:spPr>
          <a:xfrm>
            <a:off x="2749336" y="6019624"/>
            <a:ext cx="3745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Type-directed synthesis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EC03F-EE29-114A-960B-A4721D2A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695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F028-B17F-ED41-928E-93E6B8CD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from Sketches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F8944-21EF-5C44-9820-096FCF094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Given an </a:t>
                </a:r>
                <a:r>
                  <a:rPr lang="en-US" dirty="0">
                    <a:solidFill>
                      <a:srgbClr val="00B050"/>
                    </a:solidFill>
                  </a:rPr>
                  <a:t>environment</a:t>
                </a:r>
                <a:r>
                  <a:rPr lang="en-US" dirty="0"/>
                  <a:t> of variables…</a:t>
                </a:r>
              </a:p>
              <a:p>
                <a:pPr lvl="1"/>
                <a:r>
                  <a:rPr lang="en-US" dirty="0"/>
                  <a:t>Map from variable names to types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nor/>
                      </m:rPr>
                      <a:rPr lang="en-US" b="0" i="0" smtClean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String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nor/>
                      </m:rPr>
                      <a:rPr lang="en-US" b="0" i="0" smtClean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Integer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and a set of </a:t>
                </a:r>
                <a:r>
                  <a:rPr lang="en-US" dirty="0">
                    <a:solidFill>
                      <a:srgbClr val="00B050"/>
                    </a:solidFill>
                  </a:rPr>
                  <a:t>functions</a:t>
                </a:r>
                <a:r>
                  <a:rPr lang="en-US" dirty="0"/>
                  <a:t> …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Library methods associated with each type</a:t>
                </a:r>
              </a:p>
              <a:p>
                <a:pPr lvl="1"/>
                <a:r>
                  <a:rPr lang="en-US" dirty="0"/>
                  <a:t>Example, for String: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substring: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String,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concat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String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String,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find an expression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a target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String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x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y.toString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()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x.concat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y.toString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())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x.substring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(y)</a:t>
                </a: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Search over space of function compositions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Type-based pruning and cost-based heuristic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F8944-21EF-5C44-9820-096FCF094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04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992D2-3763-694F-9262-50830D03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28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72B0-E64B-C741-8D0D-63AEE0FD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from Sketches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0FC9B-C86A-3F40-8BA4-E2355E21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Invocation chain</a:t>
            </a:r>
            <a:r>
              <a:rPr lang="en-US" dirty="0"/>
              <a:t>: a composition of method calls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a().b().c()…  </a:t>
            </a:r>
            <a:r>
              <a:rPr lang="en-US" dirty="0">
                <a:latin typeface="+mn-lt"/>
                <a:cs typeface="Consolas" panose="020B0609020204030204" pitchFamily="49" charset="0"/>
              </a:rPr>
              <a:t>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a(b(c(…))) </a:t>
            </a:r>
            <a:r>
              <a:rPr lang="en-US" dirty="0">
                <a:latin typeface="+mn-lt"/>
                <a:cs typeface="Consolas" panose="020B0609020204030204" pitchFamily="49" charset="0"/>
              </a:rPr>
              <a:t>or a mixture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Two-step enumerative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 to bounded breadth, gather all invocation chains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C922831-04E3-4C4F-9CF0-B7A48B56FDBA}"/>
                  </a:ext>
                </a:extLst>
              </p:cNvPr>
              <p:cNvSpPr/>
              <p:nvPr/>
            </p:nvSpPr>
            <p:spPr>
              <a:xfrm>
                <a:off x="1815797" y="4924274"/>
                <a:ext cx="914401" cy="463826"/>
              </a:xfrm>
              <a:prstGeom prst="rect">
                <a:avLst/>
              </a:prstGeom>
              <a:solidFill>
                <a:srgbClr val="942092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C922831-04E3-4C4F-9CF0-B7A48B56F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797" y="4924274"/>
                <a:ext cx="914401" cy="4638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7A7727D-8425-A148-8C55-C1431D99C64C}"/>
              </a:ext>
            </a:extLst>
          </p:cNvPr>
          <p:cNvSpPr/>
          <p:nvPr/>
        </p:nvSpPr>
        <p:spPr>
          <a:xfrm>
            <a:off x="3327372" y="3914657"/>
            <a:ext cx="2035037" cy="463826"/>
          </a:xfrm>
          <a:prstGeom prst="rect">
            <a:avLst/>
          </a:prstGeom>
          <a:solidFill>
            <a:srgbClr val="94209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B2D44-1A8A-8D4B-8604-30B677ABD9B7}"/>
              </a:ext>
            </a:extLst>
          </p:cNvPr>
          <p:cNvSpPr/>
          <p:nvPr/>
        </p:nvSpPr>
        <p:spPr>
          <a:xfrm>
            <a:off x="3333171" y="4924274"/>
            <a:ext cx="2035037" cy="463826"/>
          </a:xfrm>
          <a:prstGeom prst="rect">
            <a:avLst/>
          </a:prstGeom>
          <a:solidFill>
            <a:srgbClr val="94209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CF282-05D1-F442-97ED-A5E35CAB537F}"/>
              </a:ext>
            </a:extLst>
          </p:cNvPr>
          <p:cNvSpPr/>
          <p:nvPr/>
        </p:nvSpPr>
        <p:spPr>
          <a:xfrm>
            <a:off x="3327372" y="5918114"/>
            <a:ext cx="2035037" cy="463826"/>
          </a:xfrm>
          <a:prstGeom prst="rect">
            <a:avLst/>
          </a:prstGeom>
          <a:solidFill>
            <a:srgbClr val="94209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contains(String)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336D0062-F516-6146-8AD8-068C6B097667}"/>
              </a:ext>
            </a:extLst>
          </p:cNvPr>
          <p:cNvSpPr/>
          <p:nvPr/>
        </p:nvSpPr>
        <p:spPr>
          <a:xfrm rot="16200000">
            <a:off x="5949018" y="3239228"/>
            <a:ext cx="689975" cy="1803158"/>
          </a:xfrm>
          <a:prstGeom prst="triangl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0E3D4BEC-0CFF-7C4B-9257-33E8426A3B61}"/>
              </a:ext>
            </a:extLst>
          </p:cNvPr>
          <p:cNvSpPr/>
          <p:nvPr/>
        </p:nvSpPr>
        <p:spPr>
          <a:xfrm rot="16200000">
            <a:off x="5919002" y="4243838"/>
            <a:ext cx="689973" cy="1803158"/>
          </a:xfrm>
          <a:prstGeom prst="triangl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D370E00-1BEA-3D43-AC37-75483BBA9A0A}"/>
              </a:ext>
            </a:extLst>
          </p:cNvPr>
          <p:cNvSpPr/>
          <p:nvPr/>
        </p:nvSpPr>
        <p:spPr>
          <a:xfrm rot="16200000">
            <a:off x="5949017" y="5248448"/>
            <a:ext cx="689977" cy="1803158"/>
          </a:xfrm>
          <a:prstGeom prst="triangl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1C862D-981A-B443-8D55-17D1226E25DA}"/>
              </a:ext>
            </a:extLst>
          </p:cNvPr>
          <p:cNvCxnSpPr>
            <a:cxnSpLocks/>
          </p:cNvCxnSpPr>
          <p:nvPr/>
        </p:nvCxnSpPr>
        <p:spPr>
          <a:xfrm flipV="1">
            <a:off x="2730198" y="4378483"/>
            <a:ext cx="597174" cy="545792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61085F-2059-DA40-B875-1AF22939E89C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2730198" y="5156187"/>
            <a:ext cx="60297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E68D0B-C634-6842-8DA0-3D5518D83282}"/>
              </a:ext>
            </a:extLst>
          </p:cNvPr>
          <p:cNvCxnSpPr>
            <a:cxnSpLocks/>
          </p:cNvCxnSpPr>
          <p:nvPr/>
        </p:nvCxnSpPr>
        <p:spPr>
          <a:xfrm>
            <a:off x="2730198" y="5388100"/>
            <a:ext cx="597174" cy="530014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853C75-60B0-B741-9E92-CA154372D69B}"/>
              </a:ext>
            </a:extLst>
          </p:cNvPr>
          <p:cNvSpPr txBox="1"/>
          <p:nvPr/>
        </p:nvSpPr>
        <p:spPr>
          <a:xfrm rot="20948721">
            <a:off x="5397122" y="361115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x.toString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15602C-AEB6-F34F-B6B6-61F6BE4245AF}"/>
              </a:ext>
            </a:extLst>
          </p:cNvPr>
          <p:cNvSpPr txBox="1"/>
          <p:nvPr/>
        </p:nvSpPr>
        <p:spPr>
          <a:xfrm rot="20948721">
            <a:off x="5473010" y="4589156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x.concat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(…).?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1F6FF-32A6-204A-8004-AD37594520E8}"/>
              </a:ext>
            </a:extLst>
          </p:cNvPr>
          <p:cNvSpPr txBox="1"/>
          <p:nvPr/>
        </p:nvSpPr>
        <p:spPr>
          <a:xfrm rot="20948721">
            <a:off x="5350451" y="562322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x.contains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(…).?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7750DD5-F19A-B34F-B8F0-D10495012919}"/>
                  </a:ext>
                </a:extLst>
              </p:cNvPr>
              <p:cNvSpPr txBox="1"/>
              <p:nvPr/>
            </p:nvSpPr>
            <p:spPr>
              <a:xfrm>
                <a:off x="1524001" y="4420059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Target: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7750DD5-F19A-B34F-B8F0-D10495012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4420059"/>
                <a:ext cx="1064907" cy="369332"/>
              </a:xfrm>
              <a:prstGeom prst="rect">
                <a:avLst/>
              </a:prstGeom>
              <a:blipFill>
                <a:blip r:embed="rId9"/>
                <a:stretch>
                  <a:fillRect l="-476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119B3-254D-0D49-A047-DBADAFD3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510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72B0-E64B-C741-8D0D-63AEE0FD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Type-based Pruning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0FC9B-C86A-3F40-8BA4-E2355E21B3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each invocation chain, recursively search for expressions for arguments in the chain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During search, prune invocation chain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if return type of chain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 a subtype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0FC9B-C86A-3F40-8BA4-E2355E21B3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1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6F845EE-C573-7342-B3F4-FB2CA342B40A}"/>
                  </a:ext>
                </a:extLst>
              </p:cNvPr>
              <p:cNvSpPr/>
              <p:nvPr/>
            </p:nvSpPr>
            <p:spPr>
              <a:xfrm>
                <a:off x="1179693" y="4447195"/>
                <a:ext cx="914401" cy="463826"/>
              </a:xfrm>
              <a:prstGeom prst="rect">
                <a:avLst/>
              </a:prstGeom>
              <a:solidFill>
                <a:srgbClr val="942092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6F845EE-C573-7342-B3F4-FB2CA342B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3" y="4447195"/>
                <a:ext cx="914401" cy="4638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BB5AC84-A6D5-4E4D-8B04-7A2166D13A78}"/>
              </a:ext>
            </a:extLst>
          </p:cNvPr>
          <p:cNvSpPr/>
          <p:nvPr/>
        </p:nvSpPr>
        <p:spPr>
          <a:xfrm>
            <a:off x="2691268" y="3437578"/>
            <a:ext cx="2035037" cy="463826"/>
          </a:xfrm>
          <a:prstGeom prst="rect">
            <a:avLst/>
          </a:prstGeom>
          <a:solidFill>
            <a:srgbClr val="94209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305E21-F274-0C42-BED1-332611F9D929}"/>
              </a:ext>
            </a:extLst>
          </p:cNvPr>
          <p:cNvSpPr/>
          <p:nvPr/>
        </p:nvSpPr>
        <p:spPr>
          <a:xfrm>
            <a:off x="2697067" y="4447195"/>
            <a:ext cx="2035037" cy="463826"/>
          </a:xfrm>
          <a:prstGeom prst="rect">
            <a:avLst/>
          </a:prstGeom>
          <a:solidFill>
            <a:srgbClr val="94209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9B8F6F-00A0-B64B-9975-11D5B452BB59}"/>
              </a:ext>
            </a:extLst>
          </p:cNvPr>
          <p:cNvSpPr/>
          <p:nvPr/>
        </p:nvSpPr>
        <p:spPr>
          <a:xfrm>
            <a:off x="2691268" y="5441035"/>
            <a:ext cx="2035037" cy="463826"/>
          </a:xfrm>
          <a:prstGeom prst="rect">
            <a:avLst/>
          </a:prstGeom>
          <a:solidFill>
            <a:srgbClr val="94209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contains(String)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DAAE1D-EBC8-6F4B-BC67-B5EDD6D7A4B3}"/>
              </a:ext>
            </a:extLst>
          </p:cNvPr>
          <p:cNvCxnSpPr>
            <a:cxnSpLocks/>
          </p:cNvCxnSpPr>
          <p:nvPr/>
        </p:nvCxnSpPr>
        <p:spPr>
          <a:xfrm flipV="1">
            <a:off x="2094094" y="3901404"/>
            <a:ext cx="597174" cy="545792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C9ED7F-B6C6-A443-96EF-EBBC8DC2BBFB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2094094" y="4679108"/>
            <a:ext cx="60297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9B99AB-EF82-D147-AF12-297E2062C09B}"/>
              </a:ext>
            </a:extLst>
          </p:cNvPr>
          <p:cNvCxnSpPr>
            <a:cxnSpLocks/>
          </p:cNvCxnSpPr>
          <p:nvPr/>
        </p:nvCxnSpPr>
        <p:spPr>
          <a:xfrm>
            <a:off x="2094094" y="4911021"/>
            <a:ext cx="597174" cy="530014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C890820-747A-B944-88ED-657F738BDB2C}"/>
              </a:ext>
            </a:extLst>
          </p:cNvPr>
          <p:cNvSpPr txBox="1"/>
          <p:nvPr/>
        </p:nvSpPr>
        <p:spPr>
          <a:xfrm>
            <a:off x="470370" y="3800863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Target: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CharSequence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1595A5-9B1D-8B41-B489-C9BF5042DB6B}"/>
              </a:ext>
            </a:extLst>
          </p:cNvPr>
          <p:cNvSpPr/>
          <p:nvPr/>
        </p:nvSpPr>
        <p:spPr>
          <a:xfrm>
            <a:off x="2010104" y="4762905"/>
            <a:ext cx="91884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0" b="1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7000" b="1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F070F81-7095-3A45-AEA9-3F54E406F80D}"/>
              </a:ext>
            </a:extLst>
          </p:cNvPr>
          <p:cNvCxnSpPr>
            <a:cxnSpLocks/>
          </p:cNvCxnSpPr>
          <p:nvPr/>
        </p:nvCxnSpPr>
        <p:spPr>
          <a:xfrm>
            <a:off x="4726305" y="4673572"/>
            <a:ext cx="1815121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5978FB5-5268-374B-9F15-E6ED64580EA6}"/>
                  </a:ext>
                </a:extLst>
              </p:cNvPr>
              <p:cNvSpPr/>
              <p:nvPr/>
            </p:nvSpPr>
            <p:spPr>
              <a:xfrm>
                <a:off x="6523202" y="4447195"/>
                <a:ext cx="914401" cy="463826"/>
              </a:xfrm>
              <a:prstGeom prst="rect">
                <a:avLst/>
              </a:prstGeom>
              <a:solidFill>
                <a:srgbClr val="942092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US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5978FB5-5268-374B-9F15-E6ED64580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202" y="4447195"/>
                <a:ext cx="914401" cy="4638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D262BE5D-C989-AB4D-8911-598AC1EAFFB3}"/>
              </a:ext>
            </a:extLst>
          </p:cNvPr>
          <p:cNvSpPr txBox="1"/>
          <p:nvPr/>
        </p:nvSpPr>
        <p:spPr>
          <a:xfrm>
            <a:off x="6541426" y="380086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Target: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61F9D9BB-A7A4-C747-825B-BBC66B49E9B3}"/>
              </a:ext>
            </a:extLst>
          </p:cNvPr>
          <p:cNvSpPr/>
          <p:nvPr/>
        </p:nvSpPr>
        <p:spPr>
          <a:xfrm rot="16200000">
            <a:off x="6685532" y="4032405"/>
            <a:ext cx="2811100" cy="1282330"/>
          </a:xfrm>
          <a:prstGeom prst="triangle">
            <a:avLst>
              <a:gd name="adj" fmla="val 50000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1B854C-7938-FF4D-B009-6660C09BEA6A}"/>
              </a:ext>
            </a:extLst>
          </p:cNvPr>
          <p:cNvSpPr txBox="1"/>
          <p:nvPr/>
        </p:nvSpPr>
        <p:spPr>
          <a:xfrm>
            <a:off x="2645842" y="5901620"/>
            <a:ext cx="3448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type: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</a:p>
          <a:p>
            <a:r>
              <a:rPr lang="en-US" dirty="0"/>
              <a:t>Not a subtype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CharSequence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F9771F-4D57-C84D-98E9-EA772EEF9A1F}"/>
              </a:ext>
            </a:extLst>
          </p:cNvPr>
          <p:cNvSpPr txBox="1"/>
          <p:nvPr/>
        </p:nvSpPr>
        <p:spPr>
          <a:xfrm>
            <a:off x="5065373" y="435040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Recursive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E0589-35E1-3641-AA51-B7F4ECD14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39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AC29-AA8E-FE4E-959A-7BA38CAB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Cost-based Heuristic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801C79-1170-2B46-88E9-EC73C8A92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How to order the search for expressions?</a:t>
                </a:r>
              </a:p>
              <a:p>
                <a:pPr lvl="1"/>
                <a:r>
                  <a:rPr lang="en-US" dirty="0"/>
                  <a:t>No definitive answer, use a heuristic </a:t>
                </a:r>
                <a:r>
                  <a:rPr lang="en-US" dirty="0">
                    <a:solidFill>
                      <a:srgbClr val="00B050"/>
                    </a:solidFill>
                  </a:rPr>
                  <a:t>cost function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Performance: expression should be found quickly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Parsimony: expression should be simple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Relevance: expression should use user-provided variables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r>
                  <a:rPr lang="en-US" dirty="0"/>
                  <a:t>Cost function sorts a list of invocation chains or expressions according to heuristics</a:t>
                </a:r>
              </a:p>
              <a:p>
                <a:pPr lvl="1"/>
                <a:r>
                  <a:rPr lang="en-US" dirty="0"/>
                  <a:t>Implicitly controls the “distribution”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charset="0"/>
                          </a:rPr>
                          <m:t>Prog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801C79-1170-2B46-88E9-EC73C8A92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2B386-B831-464D-A947-83839862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84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01AB-C91F-694A-AFAF-F7EBCEAB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from Sketches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98D28-9D14-BC4C-B74C-32979318F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An </a:t>
                </a:r>
                <a:r>
                  <a:rPr lang="en-US" dirty="0">
                    <a:solidFill>
                      <a:srgbClr val="00B050"/>
                    </a:solidFill>
                  </a:rPr>
                  <a:t>environment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𝑛𝑣</m:t>
                    </m:r>
                  </m:oMath>
                </a14:m>
                <a:r>
                  <a:rPr lang="en-US" dirty="0"/>
                  <a:t>, initially user-provided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𝑠𝑒𝑎𝑟𝑐h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𝐸𝑛𝑣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/>
                  <a:t> that finds an expression of type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𝜏</m:t>
                    </m:r>
                  </m:oMath>
                </a14:m>
                <a:r>
                  <a:rPr lang="en-US" dirty="0"/>
                  <a:t> from environment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𝐸𝑛𝑣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𝑠𝑦𝑛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𝐸𝑛𝑣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dirty="0"/>
                  <a:t>be the function that synthesizes a sketch expression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into code in environment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𝐸𝑛𝑣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98D28-9D14-BC4C-B74C-32979318F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216" r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C7B197-9316-364A-B64E-45BE9C9E424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5319" y="3593935"/>
              <a:ext cx="8633361" cy="2844800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2416629">
                      <a:extLst>
                        <a:ext uri="{9D8B030D-6E8A-4147-A177-3AD203B41FA5}">
                          <a16:colId xmlns:a16="http://schemas.microsoft.com/office/drawing/2014/main" val="3103202928"/>
                        </a:ext>
                      </a:extLst>
                    </a:gridCol>
                    <a:gridCol w="3550722">
                      <a:extLst>
                        <a:ext uri="{9D8B030D-6E8A-4147-A177-3AD203B41FA5}">
                          <a16:colId xmlns:a16="http://schemas.microsoft.com/office/drawing/2014/main" val="1588190159"/>
                        </a:ext>
                      </a:extLst>
                    </a:gridCol>
                    <a:gridCol w="2666010">
                      <a:extLst>
                        <a:ext uri="{9D8B030D-6E8A-4147-A177-3AD203B41FA5}">
                          <a16:colId xmlns:a16="http://schemas.microsoft.com/office/drawing/2014/main" val="2551577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Sketch expression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b="1" dirty="0"/>
                            <a:t>Code produced by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𝑠𝑦𝑛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𝐸𝑛𝑣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buNone/>
                          </a:pPr>
                          <a:r>
                            <a:rPr lang="en-US" b="1" dirty="0"/>
                            <a:t>Update to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𝐸𝑛𝑣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8406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call</a:t>
                          </a:r>
                          <a:r>
                            <a:rPr lang="en-US" b="0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.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onsolas" panose="020B06090202040302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onsolas" panose="020B0609020204030204" pitchFamily="49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onsolas" panose="020B0609020204030204" pitchFamily="49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onsolas" panose="020B06090202040302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onsolas" panose="020B0609020204030204" pitchFamily="49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onsolas" panose="020B0609020204030204" pitchFamily="49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x = e</a:t>
                          </a:r>
                          <a:r>
                            <a:rPr lang="en-US" b="0" baseline="-250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1</a:t>
                          </a:r>
                          <a:r>
                            <a:rPr lang="en-US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.a(e</a:t>
                          </a:r>
                          <a:r>
                            <a:rPr lang="en-US" b="0" baseline="-250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2</a:t>
                          </a:r>
                          <a:r>
                            <a:rPr lang="en-US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, ..., </a:t>
                          </a:r>
                          <a:r>
                            <a:rPr lang="en-US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</a:t>
                          </a:r>
                          <a:r>
                            <a:rPr lang="en-US" b="0" baseline="-2500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</a:t>
                          </a:r>
                          <a:r>
                            <a:rPr lang="en-US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)</a:t>
                          </a:r>
                        </a:p>
                        <a:p>
                          <a:pPr marL="457200" lvl="1" indent="0">
                            <a:buNone/>
                          </a:pPr>
                          <a:endParaRPr lang="en-US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0" lvl="0" indent="0">
                            <a:buNone/>
                          </a:pPr>
                          <a:r>
                            <a:rPr lang="en-US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where </a:t>
                          </a:r>
                          <a:r>
                            <a:rPr lang="en-US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</a:t>
                          </a:r>
                          <a:r>
                            <a:rPr lang="en-US" b="0" baseline="-2500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k</a:t>
                          </a:r>
                          <a:r>
                            <a:rPr lang="en-US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=</a:t>
                          </a:r>
                          <a:r>
                            <a:rPr lang="en-US" b="0" dirty="0"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𝑠𝑒𝑎𝑟𝑐h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𝐸𝑛𝑣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𝐸𝑛𝑣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:=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𝐸𝑛𝑣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b="0" dirty="0"/>
                            <a:t> </a:t>
                          </a:r>
                        </a:p>
                        <a:p>
                          <a:pPr marL="0" lvl="0" indent="0">
                            <a:buNone/>
                          </a:pPr>
                          <a:endParaRPr lang="en-US" b="0" dirty="0"/>
                        </a:p>
                        <a:p>
                          <a:pPr marL="0" lvl="0" indent="0">
                            <a:buNone/>
                          </a:pPr>
                          <a:r>
                            <a:rPr lang="en-US" b="0" dirty="0"/>
                            <a:t>where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/>
                            <a:t> is the return type of method </a:t>
                          </a:r>
                          <a:r>
                            <a:rPr lang="en-US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1041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loop</a:t>
                          </a:r>
                          <a:r>
                            <a:rPr lang="en-US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 (</a:t>
                          </a:r>
                          <a:r>
                            <a:rPr lang="en-US" b="1" dirty="0" err="1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cond</a:t>
                          </a:r>
                          <a:r>
                            <a:rPr lang="en-US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) {</a:t>
                          </a:r>
                        </a:p>
                        <a:p>
                          <a:r>
                            <a:rPr lang="en-US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  </a:t>
                          </a:r>
                          <a:r>
                            <a:rPr lang="en-US" b="1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body</a:t>
                          </a:r>
                        </a:p>
                        <a:p>
                          <a:r>
                            <a:rPr lang="en-US" b="0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}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>
                            <a:buNone/>
                          </a:pPr>
                          <a:r>
                            <a:rPr lang="en-US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while</a:t>
                          </a:r>
                          <a:r>
                            <a:rPr lang="en-US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((b=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𝑠𝑦𝑛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rgbClr val="000000"/>
                                  </a:solidFill>
                                  <a:latin typeface="Euclid" charset="0"/>
                                </a:rPr>
                                <m:t>cond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𝐸𝑛𝑣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) {</a:t>
                          </a:r>
                        </a:p>
                        <a:p>
                          <a:pPr marL="0" lvl="0" indent="0">
                            <a:buNone/>
                          </a:pPr>
                          <a:r>
                            <a:rPr lang="en-US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𝑠𝑦𝑛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1" i="0" dirty="0" smtClean="0">
                                  <a:solidFill>
                                    <a:srgbClr val="000000"/>
                                  </a:solidFill>
                                  <a:latin typeface="Euclid" charset="0"/>
                                </a:rPr>
                                <m:t>body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𝐸𝑛𝑣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)</m:t>
                              </m:r>
                            </m:oMath>
                          </a14:m>
                          <a:endParaRPr lang="en-US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lvl="0" indent="0">
                            <a:buNone/>
                          </a:pPr>
                          <a:r>
                            <a:rPr lang="en-US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}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𝐸𝑛𝑣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:=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𝐸𝑛𝑣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∪{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Boolean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305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>
                            <a:buNone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>
                            <a:buNone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4898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C7B197-9316-364A-B64E-45BE9C9E4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8509906"/>
                  </p:ext>
                </p:extLst>
              </p:nvPr>
            </p:nvGraphicFramePr>
            <p:xfrm>
              <a:off x="255319" y="3593935"/>
              <a:ext cx="8633361" cy="2844800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2416629">
                      <a:extLst>
                        <a:ext uri="{9D8B030D-6E8A-4147-A177-3AD203B41FA5}">
                          <a16:colId xmlns:a16="http://schemas.microsoft.com/office/drawing/2014/main" val="3103202928"/>
                        </a:ext>
                      </a:extLst>
                    </a:gridCol>
                    <a:gridCol w="3550722">
                      <a:extLst>
                        <a:ext uri="{9D8B030D-6E8A-4147-A177-3AD203B41FA5}">
                          <a16:colId xmlns:a16="http://schemas.microsoft.com/office/drawing/2014/main" val="1588190159"/>
                        </a:ext>
                      </a:extLst>
                    </a:gridCol>
                    <a:gridCol w="2666010">
                      <a:extLst>
                        <a:ext uri="{9D8B030D-6E8A-4147-A177-3AD203B41FA5}">
                          <a16:colId xmlns:a16="http://schemas.microsoft.com/office/drawing/2014/main" val="2551577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6" t="-6897" r="-258947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14" t="-6897" r="-757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4286" t="-6897" r="-952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8406879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6" t="-32979" r="-258947" b="-115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14" t="-32979" r="-75714" b="-115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4286" t="-32979" r="-952" b="-115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104146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loop</a:t>
                          </a:r>
                          <a:r>
                            <a:rPr lang="en-US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 (</a:t>
                          </a:r>
                          <a:r>
                            <a:rPr lang="en-US" b="1" dirty="0" err="1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cond</a:t>
                          </a:r>
                          <a:r>
                            <a:rPr lang="en-US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) {</a:t>
                          </a:r>
                        </a:p>
                        <a:p>
                          <a:r>
                            <a:rPr lang="en-US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  </a:t>
                          </a:r>
                          <a:r>
                            <a:rPr lang="en-US" b="1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body</a:t>
                          </a:r>
                        </a:p>
                        <a:p>
                          <a:r>
                            <a:rPr lang="en-US" b="0" dirty="0">
                              <a:solidFill>
                                <a:srgbClr val="000000"/>
                              </a:solidFill>
                              <a:latin typeface="Euclid" charset="0"/>
                            </a:rPr>
                            <a:t>}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14" t="-171233" r="-75714" b="-49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4286" t="-171233" r="-952" b="-493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305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>
                            <a:buNone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>
                            <a:buNone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4898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416A5-7EBC-4A49-A72A-03BFF8B5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115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CFA1-E0F9-6C4D-B182-52114AE8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from Sketches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C306-D0A6-C24F-B988-10289C23A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Post-processing of code</a:t>
            </a:r>
          </a:p>
          <a:p>
            <a:pPr lvl="1"/>
            <a:r>
              <a:rPr lang="en-US" dirty="0"/>
              <a:t>Add variable declarations from new variables in environment</a:t>
            </a:r>
          </a:p>
          <a:p>
            <a:pPr lvl="1"/>
            <a:r>
              <a:rPr lang="en-US" dirty="0"/>
              <a:t>Add import declarations, try-catch for unhandled exceptions, etc.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Caveats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 sketches may </a:t>
            </a:r>
            <a:r>
              <a:rPr lang="en-US" dirty="0">
                <a:solidFill>
                  <a:srgbClr val="00B050"/>
                </a:solidFill>
              </a:rPr>
              <a:t>not be synthesizable</a:t>
            </a:r>
            <a:r>
              <a:rPr lang="en-US" dirty="0"/>
              <a:t> into programs</a:t>
            </a:r>
          </a:p>
          <a:p>
            <a:pPr lvl="1"/>
            <a:r>
              <a:rPr lang="en-US" dirty="0"/>
              <a:t>Environment is not sufficient to find expressions</a:t>
            </a:r>
          </a:p>
          <a:p>
            <a:pPr lvl="1"/>
            <a:r>
              <a:rPr lang="en-US" dirty="0"/>
              <a:t>Neural model went crazy (e.g., void method in loop condition) – experiments show extremely unlikely</a:t>
            </a:r>
          </a:p>
          <a:p>
            <a:pPr lvl="2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Many Java APIs utilize</a:t>
            </a:r>
            <a:r>
              <a:rPr lang="en-US" dirty="0">
                <a:solidFill>
                  <a:srgbClr val="00B050"/>
                </a:solidFill>
              </a:rPr>
              <a:t> generic types</a:t>
            </a:r>
          </a:p>
          <a:p>
            <a:pPr lvl="1"/>
            <a:r>
              <a:rPr lang="en-US" dirty="0"/>
              <a:t>Requires search for types before search for expressions of type</a:t>
            </a:r>
          </a:p>
          <a:p>
            <a:pPr lvl="1"/>
            <a:r>
              <a:rPr lang="en-US" dirty="0"/>
              <a:t>Wildcard types, bounded types,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A9AAE-1BC7-5143-B3DF-C80CB233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217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2CC6-DEFB-554C-9AE2-06CEB563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9FF35B-DBB3-514E-BC03-333B6F641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/>
                  <a:t>Corpus</a:t>
                </a:r>
                <a:r>
                  <a:rPr lang="en-US" dirty="0"/>
                  <a:t>: online repository of </a:t>
                </a:r>
              </a:p>
              <a:p>
                <a:pPr lvl="1"/>
                <a:r>
                  <a:rPr lang="en-US" dirty="0"/>
                  <a:t>1500 Android apps</a:t>
                </a:r>
              </a:p>
              <a:p>
                <a:pPr lvl="1"/>
                <a:r>
                  <a:rPr lang="en-US" dirty="0"/>
                  <a:t>100M lines of code</a:t>
                </a:r>
              </a:p>
              <a:p>
                <a:pPr lvl="1"/>
                <a:r>
                  <a:rPr lang="en-US" dirty="0"/>
                  <a:t>150K methods, randomly selected 10K methods in test set</a:t>
                </a:r>
              </a:p>
              <a:p>
                <a:endParaRPr lang="en-US" dirty="0"/>
              </a:p>
              <a:p>
                <a:r>
                  <a:rPr lang="en-US" b="1" dirty="0"/>
                  <a:t>Data</a:t>
                </a:r>
                <a:r>
                  <a:rPr lang="en-US" dirty="0"/>
                  <a:t>: convert all Java code into canonical subset of Java without syntactic sugar</a:t>
                </a:r>
              </a:p>
              <a:p>
                <a:pPr lvl="1"/>
                <a:r>
                  <a:rPr lang="en-US" dirty="0"/>
                  <a:t>Each method is a “program”</a:t>
                </a:r>
              </a:p>
              <a:p>
                <a:pPr lvl="1"/>
                <a:r>
                  <a:rPr lang="en-US" dirty="0"/>
                  <a:t>From each method, extract evidence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sketch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Implementation</a:t>
                </a:r>
                <a:r>
                  <a:rPr lang="en-US" dirty="0"/>
                  <a:t>: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Bayou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Refer to paper for hyper-parameters and training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9FF35B-DBB3-514E-BC03-333B6F641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965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FB1EF-0453-2849-8D11-768683CC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4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8B77-652F-4E4F-8820-B5A00A46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261A1-5E15-9741-86C3-1D0D30C0E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about the typical programmer?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Read from a JSON/XML document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Connect to an Android Bluetooth socket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Query an SQL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Displaying a dialog box in UI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…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b="1" i="1" dirty="0" err="1">
                <a:solidFill>
                  <a:srgbClr val="0070C0"/>
                </a:solidFill>
              </a:rPr>
              <a:t>BayouSynth</a:t>
            </a:r>
            <a:endParaRPr lang="en-US" b="1" i="1" dirty="0">
              <a:solidFill>
                <a:srgbClr val="0070C0"/>
              </a:solidFill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Java: works with a general purpose PL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APIs: synthesizes code involving APIs which are needed for most common tasks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Uncertainty: no need of a full formal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F9A79-07A7-3240-83F7-C0887BD3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355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E446-F585-1745-88E1-8897318E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933CB-13F7-4C41-8567-D26A3186D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D6206-B266-4A44-9D4A-338176023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386033"/>
            <a:ext cx="5372100" cy="2679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AD331-D407-E54D-896E-183ADFE9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856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8275-4A21-0E47-B4E4-23F078B2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0FC1B-85BD-3B46-AFE3-417D53B98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Clustering of GED latent space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after training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0FC1B-85BD-3B46-AFE3-417D53B98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6E2338-7397-514E-8850-D5AD58CF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179" y="2464533"/>
            <a:ext cx="5431642" cy="40967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4A445-9AD1-E24F-A429-FF38124E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441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858F-EA68-664A-B567-8A939B43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EC387-FFDE-C340-BDCF-DBA690C0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Goal 1</a:t>
            </a:r>
            <a:r>
              <a:rPr lang="en-US" dirty="0"/>
              <a:t>: test accuracy of model in synthesizing programs</a:t>
            </a:r>
          </a:p>
          <a:p>
            <a:pPr lvl="1"/>
            <a:r>
              <a:rPr lang="en-US" dirty="0"/>
              <a:t>Problem: semantic equivalence is </a:t>
            </a:r>
            <a:r>
              <a:rPr lang="en-US" dirty="0">
                <a:solidFill>
                  <a:srgbClr val="00B050"/>
                </a:solidFill>
              </a:rPr>
              <a:t>undecidable</a:t>
            </a:r>
            <a:r>
              <a:rPr lang="en-US" dirty="0"/>
              <a:t>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Approximately measure equivalence using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Syntactic check – decidable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Quantitative metrics – How similar are the sets/sequences of API calls, structures in code, etc.?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Goal 2</a:t>
            </a:r>
            <a:r>
              <a:rPr lang="en-US" dirty="0"/>
              <a:t>: measure the effect of sketch learning on accuracy</a:t>
            </a:r>
          </a:p>
          <a:p>
            <a:r>
              <a:rPr lang="en-US" b="1" dirty="0">
                <a:solidFill>
                  <a:srgbClr val="0070C0"/>
                </a:solidFill>
              </a:rPr>
              <a:t>Goal 3</a:t>
            </a:r>
            <a:r>
              <a:rPr lang="en-US" dirty="0"/>
              <a:t>: how does the number of input evidences affect accuracy?</a:t>
            </a:r>
          </a:p>
          <a:p>
            <a:r>
              <a:rPr lang="en-US" b="1" dirty="0">
                <a:solidFill>
                  <a:srgbClr val="0070C0"/>
                </a:solidFill>
              </a:rPr>
              <a:t>Goal 4</a:t>
            </a:r>
            <a:r>
              <a:rPr lang="en-US" dirty="0"/>
              <a:t>: how does the GED compare with related models?</a:t>
            </a:r>
          </a:p>
          <a:p>
            <a:r>
              <a:rPr lang="en-US" b="1" dirty="0">
                <a:solidFill>
                  <a:srgbClr val="0070C0"/>
                </a:solidFill>
              </a:rPr>
              <a:t>Goal 5</a:t>
            </a:r>
            <a:r>
              <a:rPr lang="en-US" dirty="0"/>
              <a:t>: how well does it generalize to unseen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BBDBA-7FA4-344A-AF95-29703F9C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546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DEA8-0C7E-0E48-B2A6-AF0D742E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BE90-3926-7F4E-A9F4-F34E3965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Observability</a:t>
            </a:r>
            <a:r>
              <a:rPr lang="en-US" dirty="0"/>
              <a:t>: percentage of total input evidence that model was provided</a:t>
            </a:r>
          </a:p>
          <a:p>
            <a:r>
              <a:rPr lang="en-US" dirty="0">
                <a:solidFill>
                  <a:srgbClr val="00B050"/>
                </a:solidFill>
              </a:rPr>
              <a:t>GSNN</a:t>
            </a:r>
            <a:r>
              <a:rPr lang="en-US" dirty="0"/>
              <a:t>: Model related to GED, Gaussian Stochastic NN [Sohn 2016]</a:t>
            </a:r>
          </a:p>
          <a:p>
            <a:r>
              <a:rPr lang="en-US" dirty="0" err="1">
                <a:solidFill>
                  <a:srgbClr val="00B050"/>
                </a:solidFill>
              </a:rPr>
              <a:t>NoSkch</a:t>
            </a:r>
            <a:r>
              <a:rPr lang="en-US" dirty="0"/>
              <a:t>: model trained directly over AST of programs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F4B56-43D4-1C4D-8B3A-8DD274F6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497" y="1690689"/>
            <a:ext cx="4755005" cy="28283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6B96F-1865-4449-A942-FC120328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458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2CD8-3C59-0740-ADEF-890D290A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54B4FB-8724-DE48-9CC4-441DBE246104}"/>
              </a:ext>
            </a:extLst>
          </p:cNvPr>
          <p:cNvSpPr/>
          <p:nvPr/>
        </p:nvSpPr>
        <p:spPr>
          <a:xfrm>
            <a:off x="3360716" y="1690689"/>
            <a:ext cx="5154634" cy="483209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Probability: 0.08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Euclid" charset="0"/>
              </a:rPr>
              <a:t>[</a:t>
            </a:r>
          </a:p>
          <a:p>
            <a:pPr lvl="1"/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  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InputStreamReader.new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InputStream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Euclid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BufferedReader.new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(Reader)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BufferedReader.readLine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()</a:t>
            </a:r>
            <a:br>
              <a:rPr lang="en-US" sz="1600" dirty="0">
                <a:solidFill>
                  <a:srgbClr val="000000"/>
                </a:solidFill>
                <a:latin typeface="Consolas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]</a:t>
            </a:r>
          </a:p>
          <a:p>
            <a:endParaRPr lang="en-US" dirty="0">
              <a:solidFill>
                <a:srgbClr val="000000"/>
              </a:solidFill>
              <a:latin typeface="Euclid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Probability: 0.06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Euclid" charset="0"/>
              </a:rPr>
              <a:t>[</a:t>
            </a:r>
            <a:br>
              <a:rPr lang="en-US" sz="1600" dirty="0">
                <a:solidFill>
                  <a:srgbClr val="000000"/>
                </a:solidFill>
                <a:latin typeface="Euclid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BufferedReader.new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(Reader)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BufferedReader.readLine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()</a:t>
            </a:r>
            <a:br>
              <a:rPr lang="en-US" sz="1600" dirty="0">
                <a:solidFill>
                  <a:srgbClr val="000000"/>
                </a:solidFill>
                <a:latin typeface="Consolas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]</a:t>
            </a:r>
          </a:p>
          <a:p>
            <a:endParaRPr lang="en-US" dirty="0">
              <a:solidFill>
                <a:srgbClr val="000000"/>
              </a:solidFill>
              <a:latin typeface="Euclid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Probability: 0.01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Euclid" charset="0"/>
              </a:rPr>
              <a:t>[</a:t>
            </a:r>
          </a:p>
          <a:p>
            <a:pPr lvl="1"/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  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FileReader.new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(File)</a:t>
            </a:r>
            <a:br>
              <a:rPr lang="en-US" sz="1600" dirty="0">
                <a:solidFill>
                  <a:srgbClr val="000000"/>
                </a:solidFill>
                <a:latin typeface="Euclid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BufferedReader.new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(Reader)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BufferedReader.readLine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()</a:t>
            </a:r>
            <a:br>
              <a:rPr lang="en-US" sz="1600" dirty="0">
                <a:solidFill>
                  <a:srgbClr val="000000"/>
                </a:solidFill>
                <a:latin typeface="Consolas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2D9A7-842B-8343-AA74-D7C6382E348D}"/>
              </a:ext>
            </a:extLst>
          </p:cNvPr>
          <p:cNvSpPr/>
          <p:nvPr/>
        </p:nvSpPr>
        <p:spPr>
          <a:xfrm>
            <a:off x="207820" y="3552737"/>
            <a:ext cx="2725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API calls</a:t>
            </a:r>
            <a:r>
              <a:rPr lang="en-US" dirty="0">
                <a:solidFill>
                  <a:srgbClr val="000000"/>
                </a:solidFill>
                <a:latin typeface="Euclid" panose="02020503060505020303" pitchFamily="18" charset="77"/>
              </a:rPr>
              <a:t>: {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readLine</a:t>
            </a:r>
            <a:r>
              <a:rPr lang="en-US" dirty="0">
                <a:solidFill>
                  <a:srgbClr val="000000"/>
                </a:solidFill>
                <a:latin typeface="Euclid" panose="02020503060505020303" pitchFamily="18" charset="77"/>
              </a:rPr>
              <a:t> 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C449-D926-A74C-808F-EC6BF80B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697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2CD8-3C59-0740-ADEF-890D290A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54B4FB-8724-DE48-9CC4-441DBE246104}"/>
              </a:ext>
            </a:extLst>
          </p:cNvPr>
          <p:cNvSpPr/>
          <p:nvPr/>
        </p:nvSpPr>
        <p:spPr>
          <a:xfrm>
            <a:off x="3360716" y="1690689"/>
            <a:ext cx="5154634" cy="452431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Probability: 0.04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Euclid" charset="0"/>
              </a:rPr>
              <a:t>[</a:t>
            </a:r>
          </a:p>
          <a:p>
            <a:pPr lvl="1"/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  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FileReader.new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(File)</a:t>
            </a:r>
            <a:br>
              <a:rPr lang="en-US" sz="1600" dirty="0">
                <a:solidFill>
                  <a:srgbClr val="000000"/>
                </a:solidFill>
                <a:latin typeface="Euclid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BufferedReader.new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(Reader)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BufferedReader.readLine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()</a:t>
            </a:r>
            <a:br>
              <a:rPr lang="en-US" sz="1600" dirty="0">
                <a:solidFill>
                  <a:srgbClr val="000000"/>
                </a:solidFill>
                <a:latin typeface="Consolas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]</a:t>
            </a:r>
          </a:p>
          <a:p>
            <a:endParaRPr lang="en-US" sz="1600" dirty="0">
              <a:solidFill>
                <a:srgbClr val="000000"/>
              </a:solidFill>
              <a:latin typeface="Euclid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Probability: 0.02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Euclid" charset="0"/>
              </a:rPr>
              <a:t>[</a:t>
            </a:r>
          </a:p>
          <a:p>
            <a:pPr lvl="1"/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  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FileReader.new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(File)</a:t>
            </a:r>
            <a:br>
              <a:rPr lang="en-US" sz="1600" dirty="0">
                <a:solidFill>
                  <a:srgbClr val="000000"/>
                </a:solidFill>
                <a:latin typeface="Euclid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BufferedReader.new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FileReader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Euclid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loop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([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BufferedReader.readLine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]) {</a:t>
            </a:r>
            <a:br>
              <a:rPr lang="en-US" sz="1600" dirty="0">
                <a:solidFill>
                  <a:srgbClr val="000000"/>
                </a:solidFill>
                <a:latin typeface="Euclid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skip</a:t>
            </a:r>
            <a:br>
              <a:rPr lang="en-US" sz="1600" dirty="0">
                <a:solidFill>
                  <a:srgbClr val="000000"/>
                </a:solidFill>
                <a:latin typeface="Euclid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}</a:t>
            </a:r>
            <a:br>
              <a:rPr lang="en-US" sz="1600" dirty="0">
                <a:solidFill>
                  <a:srgbClr val="000000"/>
                </a:solidFill>
                <a:latin typeface="Euclid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latin typeface="Euclid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BufferedReader.close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()</a:t>
            </a:r>
            <a:br>
              <a:rPr lang="en-US" sz="1600" dirty="0">
                <a:solidFill>
                  <a:srgbClr val="000000"/>
                </a:solidFill>
                <a:latin typeface="Consolas" charset="0"/>
              </a:rPr>
            </a:br>
            <a:r>
              <a:rPr lang="en-US" sz="1600" dirty="0">
                <a:solidFill>
                  <a:srgbClr val="000000"/>
                </a:solidFill>
                <a:latin typeface="Euclid" charset="0"/>
              </a:rPr>
              <a:t>]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Euclid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&lt;more results using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FileReader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2D9A7-842B-8343-AA74-D7C6382E348D}"/>
              </a:ext>
            </a:extLst>
          </p:cNvPr>
          <p:cNvSpPr/>
          <p:nvPr/>
        </p:nvSpPr>
        <p:spPr>
          <a:xfrm>
            <a:off x="207820" y="3552737"/>
            <a:ext cx="27253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API calls</a:t>
            </a:r>
            <a:r>
              <a:rPr lang="en-US" dirty="0">
                <a:solidFill>
                  <a:srgbClr val="000000"/>
                </a:solidFill>
                <a:latin typeface="Euclid" panose="02020503060505020303" pitchFamily="18" charset="77"/>
              </a:rPr>
              <a:t>: {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readLine</a:t>
            </a:r>
            <a:r>
              <a:rPr lang="en-US" dirty="0">
                <a:solidFill>
                  <a:srgbClr val="000000"/>
                </a:solidFill>
                <a:latin typeface="Euclid" panose="02020503060505020303" pitchFamily="18" charset="77"/>
              </a:rPr>
              <a:t> }</a:t>
            </a:r>
          </a:p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Types</a:t>
            </a:r>
            <a:r>
              <a:rPr lang="en-US" dirty="0">
                <a:solidFill>
                  <a:srgbClr val="000000"/>
                </a:solidFill>
                <a:latin typeface="Euclid" panose="02020503060505020303" pitchFamily="18" charset="77"/>
              </a:rPr>
              <a:t>: {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Euclid" panose="02020503060505020303" pitchFamily="18" charset="77"/>
              </a:rPr>
              <a:t> }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34FA35-A80A-8F49-A4EC-B4EF06C5E276}"/>
              </a:ext>
            </a:extLst>
          </p:cNvPr>
          <p:cNvSpPr/>
          <p:nvPr/>
        </p:nvSpPr>
        <p:spPr>
          <a:xfrm>
            <a:off x="207820" y="4465158"/>
            <a:ext cx="27253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Note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: did not explicitly</a:t>
            </a:r>
            <a:b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specify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308AB-6E39-DB46-9E6F-1AE99CFA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0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A3AD-7542-5242-B4AD-DAF0731B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6E4A9-9124-0A4E-ADAD-DCF26AAE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method for generating type-safe programs in a Java-like language from </a:t>
            </a:r>
            <a:r>
              <a:rPr lang="en-US" dirty="0">
                <a:solidFill>
                  <a:srgbClr val="00B050"/>
                </a:solidFill>
              </a:rPr>
              <a:t>uncertain inputs</a:t>
            </a:r>
          </a:p>
          <a:p>
            <a:endParaRPr lang="en-US" dirty="0"/>
          </a:p>
          <a:p>
            <a:r>
              <a:rPr lang="en-US" dirty="0"/>
              <a:t>Key insight: </a:t>
            </a:r>
            <a:r>
              <a:rPr lang="en-US" dirty="0">
                <a:solidFill>
                  <a:srgbClr val="00B050"/>
                </a:solidFill>
              </a:rPr>
              <a:t>learn over sketches</a:t>
            </a:r>
            <a:r>
              <a:rPr lang="en-US" dirty="0"/>
              <a:t> (abstractions) of programs, then use combinatorial methods to generate final program</a:t>
            </a:r>
          </a:p>
          <a:p>
            <a:endParaRPr lang="en-US" dirty="0"/>
          </a:p>
          <a:p>
            <a:r>
              <a:rPr lang="en-US" dirty="0"/>
              <a:t>Implementation — </a:t>
            </a:r>
            <a:r>
              <a:rPr lang="en-US" b="1" dirty="0">
                <a:solidFill>
                  <a:srgbClr val="0070C0"/>
                </a:solidFill>
              </a:rPr>
              <a:t>Bayou</a:t>
            </a:r>
            <a:r>
              <a:rPr lang="en-US" dirty="0"/>
              <a:t> — shows promise in generating complex method bodies from a few tokens</a:t>
            </a:r>
          </a:p>
          <a:p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Neural architecture for program generation from natural language</a:t>
            </a:r>
          </a:p>
          <a:p>
            <a:pPr lvl="1"/>
            <a:r>
              <a:rPr lang="en-US" dirty="0"/>
              <a:t>Permit instance-specific constraints during program generation using semantic 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BF8D56-4519-F744-8597-5F2AE9C9C28A}"/>
              </a:ext>
            </a:extLst>
          </p:cNvPr>
          <p:cNvSpPr/>
          <p:nvPr/>
        </p:nvSpPr>
        <p:spPr>
          <a:xfrm>
            <a:off x="1775791" y="2027582"/>
            <a:ext cx="5599989" cy="3154017"/>
          </a:xfrm>
          <a:prstGeom prst="round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Big Takeaway</a:t>
            </a:r>
            <a:endParaRPr lang="en-US" sz="2800" dirty="0"/>
          </a:p>
          <a:p>
            <a:endParaRPr lang="en-US" sz="2400" dirty="0"/>
          </a:p>
          <a:p>
            <a:r>
              <a:rPr lang="en-US" sz="2400" dirty="0"/>
              <a:t>To synthesize code: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Use machine learning to learn to generate sketches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Use formal methods to synthesize final code</a:t>
            </a:r>
          </a:p>
          <a:p>
            <a:pPr algn="ctr"/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CE27D-B784-D948-839A-61DDD927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9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 to the Bayou framework</a:t>
            </a:r>
          </a:p>
          <a:p>
            <a:pPr lvl="1"/>
            <a:r>
              <a:rPr lang="en-US" dirty="0" err="1"/>
              <a:t>BayouSynth</a:t>
            </a:r>
            <a:endParaRPr lang="en-US" dirty="0"/>
          </a:p>
          <a:p>
            <a:pPr lvl="1"/>
            <a:r>
              <a:rPr lang="en-US" dirty="0"/>
              <a:t>Underlying probabilistic model</a:t>
            </a:r>
          </a:p>
          <a:p>
            <a:pPr lvl="1"/>
            <a:r>
              <a:rPr lang="en-US" dirty="0" err="1"/>
              <a:t>BayouDebug</a:t>
            </a:r>
            <a:endParaRPr lang="en-US" dirty="0"/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Implementing </a:t>
            </a:r>
            <a:r>
              <a:rPr lang="en-US" dirty="0" err="1"/>
              <a:t>BayouSynth</a:t>
            </a:r>
            <a:r>
              <a:rPr lang="en-US" dirty="0"/>
              <a:t> with deep neural networks</a:t>
            </a:r>
          </a:p>
          <a:p>
            <a:pPr lvl="1"/>
            <a:r>
              <a:rPr lang="en-US" dirty="0"/>
              <a:t>Feed-forward Neural Network</a:t>
            </a:r>
          </a:p>
          <a:p>
            <a:pPr lvl="1"/>
            <a:r>
              <a:rPr lang="en-US" dirty="0"/>
              <a:t>Recurrent Neural Network</a:t>
            </a:r>
          </a:p>
          <a:p>
            <a:pPr lvl="1"/>
            <a:r>
              <a:rPr lang="en-US" dirty="0"/>
              <a:t>The Encoder-Decoder architecture</a:t>
            </a:r>
          </a:p>
          <a:p>
            <a:pPr lvl="1"/>
            <a:r>
              <a:rPr lang="en-US" dirty="0"/>
              <a:t>Gaussian Encoder-Decoder</a:t>
            </a:r>
          </a:p>
          <a:p>
            <a:pPr lvl="1"/>
            <a:r>
              <a:rPr lang="en-US" dirty="0"/>
              <a:t>Type-directed synthesis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/>
              <a:t>Implementing </a:t>
            </a:r>
            <a:r>
              <a:rPr lang="en-US" b="1" dirty="0" err="1"/>
              <a:t>BayouDebug</a:t>
            </a:r>
            <a:endParaRPr lang="en-US" b="1" dirty="0"/>
          </a:p>
          <a:p>
            <a:pPr lvl="1"/>
            <a:r>
              <a:rPr lang="en-US" b="1" dirty="0"/>
              <a:t>Latent Dirichlet Allocation and Topic-Conditioned RNN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A2500-DA07-5543-8DC2-1F9E0586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285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BayouDebug</a:t>
            </a:r>
            <a:r>
              <a:rPr lang="en-US" dirty="0"/>
              <a:t>: A recap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sz="2400" dirty="0"/>
                  <a:t>Two random variables: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Tx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200" dirty="0"/>
                  <a:t>: Evidence (set of syntactic tokens)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Tx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200" dirty="0"/>
                  <a:t>: Behavior (sequence of program actions).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Tx/>
                </a:pPr>
                <a:endParaRPr lang="en-US" sz="24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sz="2400" dirty="0"/>
                  <a:t>During training, learn a distribution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𝑃</m:t>
                    </m:r>
                    <m:r>
                      <a:rPr lang="en-US" sz="2400" i="1" dirty="0" smtClean="0">
                        <a:latin typeface="Cambria Math" charset="0"/>
                      </a:rPr>
                      <m:t>(</m:t>
                    </m:r>
                    <m:r>
                      <a:rPr lang="en-US" sz="2400" i="1" dirty="0" smtClean="0">
                        <a:latin typeface="Cambria Math" charset="0"/>
                      </a:rPr>
                      <m:t>𝑌</m:t>
                    </m:r>
                    <m:r>
                      <a:rPr lang="en-US" sz="2400" i="1" dirty="0" smtClean="0">
                        <a:latin typeface="Cambria Math" charset="0"/>
                      </a:rPr>
                      <m:t> | </m:t>
                    </m:r>
                    <m:r>
                      <a:rPr lang="en-US" sz="2400" i="1" dirty="0" smtClean="0">
                        <a:latin typeface="Cambria Math" charset="0"/>
                      </a:rPr>
                      <m:t>𝑋</m:t>
                    </m:r>
                    <m:r>
                      <a:rPr lang="en-US" sz="2400" i="1" dirty="0" smtClean="0">
                        <a:latin typeface="Cambria Math" charset="0"/>
                      </a:rPr>
                      <m:t>). 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endParaRPr lang="en-US" sz="24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sz="2400" dirty="0"/>
                  <a:t>While debugging a program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Prog</m:t>
                    </m:r>
                  </m:oMath>
                </a14:m>
                <a:r>
                  <a:rPr lang="en-US" sz="2400" dirty="0"/>
                  <a:t> with evidence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start with a distribution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Prog</m:t>
                    </m:r>
                    <m:r>
                      <a:rPr lang="en-US" sz="240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endParaRPr lang="en-US" sz="24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sz="2400" b="1" dirty="0"/>
                  <a:t>Anomaly score for </a:t>
                </a:r>
                <a:r>
                  <a:rPr lang="en-US" sz="2400" b="1" i="1" dirty="0"/>
                  <a:t>Prog</a:t>
                </a:r>
                <a:r>
                  <a:rPr lang="en-US" sz="2400" b="1" dirty="0"/>
                  <a:t>: </a:t>
                </a:r>
                <a:r>
                  <a:rPr lang="en-US" sz="2400" dirty="0"/>
                  <a:t>compute a statistical distance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Prog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|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Tx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Tx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F3A26-217E-674C-8235-2EAABEFD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89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/>
              <p:cNvSpPr txBox="1"/>
              <p:nvPr/>
            </p:nvSpPr>
            <p:spPr>
              <a:xfrm>
                <a:off x="429888" y="2954137"/>
                <a:ext cx="2034293" cy="10424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1,2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2,3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mr-IN" sz="2000" dirty="0">
                    <a:latin typeface="Helvetica" charset="0"/>
                    <a:ea typeface="Helvetica" charset="0"/>
                    <a:cs typeface="Helvetica" charset="0"/>
                  </a:rPr>
                  <a:t>…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31" name="TextBox 5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" y="2954137"/>
                <a:ext cx="2034293" cy="1042465"/>
              </a:xfrm>
              <a:prstGeom prst="rect">
                <a:avLst/>
              </a:prstGeom>
              <a:blipFill rotWithShape="0">
                <a:blip r:embed="rId2"/>
                <a:stretch>
                  <a:fillRect l="-2360" b="-7910"/>
                </a:stretch>
              </a:blip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/>
              <p:cNvSpPr txBox="1"/>
              <p:nvPr/>
            </p:nvSpPr>
            <p:spPr>
              <a:xfrm>
                <a:off x="331275" y="2867399"/>
                <a:ext cx="2034293" cy="10424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1,2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2,3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mr-IN" sz="2000" dirty="0">
                    <a:latin typeface="Helvetica" charset="0"/>
                    <a:ea typeface="Helvetica" charset="0"/>
                    <a:cs typeface="Helvetica" charset="0"/>
                  </a:rPr>
                  <a:t>…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30" name="TextBox 5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5" y="2867399"/>
                <a:ext cx="2034293" cy="1042465"/>
              </a:xfrm>
              <a:prstGeom prst="rect">
                <a:avLst/>
              </a:prstGeom>
              <a:blipFill rotWithShape="0">
                <a:blip r:embed="rId3"/>
                <a:stretch>
                  <a:fillRect l="-2059" b="-7910"/>
                </a:stretch>
              </a:blip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3524742" y="3220482"/>
            <a:ext cx="2624284" cy="3101947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29656" y="4971523"/>
            <a:ext cx="98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 Neue"/>
                <a:cs typeface="Helvetica Neue"/>
              </a:rPr>
              <a:t>Training</a:t>
            </a:r>
          </a:p>
        </p:txBody>
      </p:sp>
      <p:sp>
        <p:nvSpPr>
          <p:cNvPr id="7" name="Freeform 6"/>
          <p:cNvSpPr/>
          <p:nvPr/>
        </p:nvSpPr>
        <p:spPr>
          <a:xfrm>
            <a:off x="500145" y="224128"/>
            <a:ext cx="1632494" cy="1835962"/>
          </a:xfrm>
          <a:custGeom>
            <a:avLst/>
            <a:gdLst>
              <a:gd name="connsiteX0" fmla="*/ 541070 w 1632494"/>
              <a:gd name="connsiteY0" fmla="*/ 237330 h 1717662"/>
              <a:gd name="connsiteX1" fmla="*/ 14598 w 1632494"/>
              <a:gd name="connsiteY1" fmla="*/ 472857 h 1717662"/>
              <a:gd name="connsiteX2" fmla="*/ 139289 w 1632494"/>
              <a:gd name="connsiteY2" fmla="*/ 680675 h 1717662"/>
              <a:gd name="connsiteX3" fmla="*/ 56161 w 1632494"/>
              <a:gd name="connsiteY3" fmla="*/ 1124021 h 1717662"/>
              <a:gd name="connsiteX4" fmla="*/ 250125 w 1632494"/>
              <a:gd name="connsiteY4" fmla="*/ 1484239 h 1717662"/>
              <a:gd name="connsiteX5" fmla="*/ 956707 w 1632494"/>
              <a:gd name="connsiteY5" fmla="*/ 1705912 h 1717662"/>
              <a:gd name="connsiteX6" fmla="*/ 1621725 w 1632494"/>
              <a:gd name="connsiteY6" fmla="*/ 1124021 h 1717662"/>
              <a:gd name="connsiteX7" fmla="*/ 1372343 w 1632494"/>
              <a:gd name="connsiteY7" fmla="*/ 680675 h 1717662"/>
              <a:gd name="connsiteX8" fmla="*/ 1427761 w 1632494"/>
              <a:gd name="connsiteY8" fmla="*/ 168057 h 1717662"/>
              <a:gd name="connsiteX9" fmla="*/ 554925 w 1632494"/>
              <a:gd name="connsiteY9" fmla="*/ 1803 h 1717662"/>
              <a:gd name="connsiteX10" fmla="*/ 541070 w 1632494"/>
              <a:gd name="connsiteY10" fmla="*/ 237330 h 17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2494" h="1717662">
                <a:moveTo>
                  <a:pt x="541070" y="237330"/>
                </a:moveTo>
                <a:cubicBezTo>
                  <a:pt x="451016" y="315839"/>
                  <a:pt x="81561" y="398966"/>
                  <a:pt x="14598" y="472857"/>
                </a:cubicBezTo>
                <a:cubicBezTo>
                  <a:pt x="-52365" y="546748"/>
                  <a:pt x="132362" y="572148"/>
                  <a:pt x="139289" y="680675"/>
                </a:cubicBezTo>
                <a:cubicBezTo>
                  <a:pt x="146216" y="789202"/>
                  <a:pt x="37688" y="990094"/>
                  <a:pt x="56161" y="1124021"/>
                </a:cubicBezTo>
                <a:cubicBezTo>
                  <a:pt x="74634" y="1257948"/>
                  <a:pt x="100034" y="1387257"/>
                  <a:pt x="250125" y="1484239"/>
                </a:cubicBezTo>
                <a:cubicBezTo>
                  <a:pt x="400216" y="1581221"/>
                  <a:pt x="728107" y="1765948"/>
                  <a:pt x="956707" y="1705912"/>
                </a:cubicBezTo>
                <a:cubicBezTo>
                  <a:pt x="1185307" y="1645876"/>
                  <a:pt x="1552452" y="1294894"/>
                  <a:pt x="1621725" y="1124021"/>
                </a:cubicBezTo>
                <a:cubicBezTo>
                  <a:pt x="1690998" y="953148"/>
                  <a:pt x="1404670" y="840002"/>
                  <a:pt x="1372343" y="680675"/>
                </a:cubicBezTo>
                <a:cubicBezTo>
                  <a:pt x="1340016" y="521348"/>
                  <a:pt x="1563997" y="281202"/>
                  <a:pt x="1427761" y="168057"/>
                </a:cubicBezTo>
                <a:cubicBezTo>
                  <a:pt x="1291525" y="54912"/>
                  <a:pt x="702707" y="-12051"/>
                  <a:pt x="554925" y="1803"/>
                </a:cubicBezTo>
                <a:cubicBezTo>
                  <a:pt x="407143" y="15657"/>
                  <a:pt x="631124" y="158821"/>
                  <a:pt x="541070" y="237330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Corpus</a:t>
            </a:r>
          </a:p>
          <a:p>
            <a:pPr algn="ctr"/>
            <a:r>
              <a:rPr lang="en-US" sz="2000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of Programs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2738" y="4018763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Features &amp; Behaviors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from corpus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12363" y="741369"/>
            <a:ext cx="167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Test Program F</a:t>
            </a:r>
            <a:endParaRPr lang="en-US" sz="1600" b="1" dirty="0">
              <a:solidFill>
                <a:prstClr val="black"/>
              </a:solidFill>
              <a:latin typeface="Helvetica Light"/>
              <a:ea typeface="Cambria Math" pitchFamily="18" charset="0"/>
              <a:cs typeface="Helvetica Ligh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55690" y="2092578"/>
            <a:ext cx="1356673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90908" y="2306356"/>
            <a:ext cx="0" cy="914126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40607" y="2526935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 Neue"/>
                <a:cs typeface="Helvetica Neue"/>
              </a:rPr>
              <a:t>Inference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310" y="4944839"/>
            <a:ext cx="1714090" cy="10257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6" name="Elbow Connector 15"/>
          <p:cNvCxnSpPr>
            <a:stCxn id="546" idx="3"/>
          </p:cNvCxnSpPr>
          <p:nvPr/>
        </p:nvCxnSpPr>
        <p:spPr>
          <a:xfrm>
            <a:off x="5804642" y="565074"/>
            <a:ext cx="560532" cy="1512674"/>
          </a:xfrm>
          <a:prstGeom prst="bentConnector2">
            <a:avLst/>
          </a:prstGeom>
          <a:ln w="38100">
            <a:solidFill>
              <a:srgbClr val="00B050"/>
            </a:solidFill>
            <a:prstDash val="sysDash"/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63076" y="1272912"/>
            <a:ext cx="2292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Features &amp; Behaviors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of test program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90150" y="5624080"/>
            <a:ext cx="251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Neue"/>
                <a:ea typeface="Cambria Math" pitchFamily="18" charset="0"/>
                <a:cs typeface="Helvetica Neue"/>
              </a:rPr>
              <a:t>Statistical Learning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Neue"/>
                <a:ea typeface="Cambria Math" pitchFamily="18" charset="0"/>
                <a:cs typeface="Helvetica Neue"/>
              </a:rPr>
              <a:t>(Deep Neural Network)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35273" y="3296073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Distribution over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Features &amp; Behaviors</a:t>
            </a:r>
          </a:p>
        </p:txBody>
      </p:sp>
      <p:cxnSp>
        <p:nvCxnSpPr>
          <p:cNvPr id="31" name="Elbow Connector 30"/>
          <p:cNvCxnSpPr>
            <a:stCxn id="548" idx="2"/>
            <a:endCxn id="14" idx="0"/>
          </p:cNvCxnSpPr>
          <p:nvPr/>
        </p:nvCxnSpPr>
        <p:spPr>
          <a:xfrm rot="16200000" flipH="1">
            <a:off x="5005192" y="1891676"/>
            <a:ext cx="2658204" cy="3448122"/>
          </a:xfrm>
          <a:prstGeom prst="bentConnector3">
            <a:avLst>
              <a:gd name="adj1" fmla="val 18281"/>
            </a:avLst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6412108" y="2780341"/>
                <a:ext cx="1717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𝑷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𝒀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|</m:t>
                      </m:r>
                      <m:r>
                        <a:rPr lang="en-US" sz="24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𝐏𝐫𝐨𝐠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00B05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108" y="2780341"/>
                <a:ext cx="1717137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/>
          <p:cNvCxnSpPr>
            <a:stCxn id="50" idx="3"/>
          </p:cNvCxnSpPr>
          <p:nvPr/>
        </p:nvCxnSpPr>
        <p:spPr>
          <a:xfrm>
            <a:off x="6149026" y="4771456"/>
            <a:ext cx="1052284" cy="686260"/>
          </a:xfrm>
          <a:prstGeom prst="bentConnector3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6106866" y="4277398"/>
                <a:ext cx="1378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Helvetica Neue"/>
                            </a:rPr>
                            <m:t>𝒀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Helvetica Neue"/>
                            </a:rPr>
                            <m:t> 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𝑿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00B05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66" y="4277398"/>
                <a:ext cx="1378006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7219825" y="5984272"/>
            <a:ext cx="1677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Anomaly Score</a:t>
            </a:r>
          </a:p>
          <a:p>
            <a:pPr algn="ctr"/>
            <a:r>
              <a:rPr lang="en-US" sz="1600" b="1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(Aggregate)</a:t>
            </a:r>
            <a:endParaRPr lang="en-US" sz="1600" b="1" dirty="0">
              <a:solidFill>
                <a:prstClr val="black"/>
              </a:solidFill>
              <a:latin typeface="Helvetica Light"/>
              <a:ea typeface="Cambria Math" pitchFamily="18" charset="0"/>
              <a:cs typeface="Helvetica Ligh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067302" y="4011404"/>
            <a:ext cx="1475627" cy="1347292"/>
            <a:chOff x="3961736" y="3876833"/>
            <a:chExt cx="1475627" cy="1347292"/>
          </a:xfrm>
        </p:grpSpPr>
        <p:sp>
          <p:nvSpPr>
            <p:cNvPr id="37" name="Oval 36"/>
            <p:cNvSpPr/>
            <p:nvPr/>
          </p:nvSpPr>
          <p:spPr>
            <a:xfrm>
              <a:off x="3962135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962135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961736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>
              <a:endCxn id="47" idx="4"/>
            </p:cNvCxnSpPr>
            <p:nvPr/>
          </p:nvCxnSpPr>
          <p:spPr>
            <a:xfrm flipV="1">
              <a:off x="4085338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084939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4375004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375004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374605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4498207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497808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4778089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778089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777690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4901292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900893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5190958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190958" y="4468967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190559" y="3876833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314160" y="4715373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5313762" y="4123237"/>
              <a:ext cx="0" cy="35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6"/>
            </p:cNvCxnSpPr>
            <p:nvPr/>
          </p:nvCxnSpPr>
          <p:spPr>
            <a:xfrm>
              <a:off x="4208540" y="4592171"/>
              <a:ext cx="16646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621409" y="4592171"/>
              <a:ext cx="15668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024494" y="4592170"/>
              <a:ext cx="166464" cy="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/>
              <p:cNvSpPr txBox="1"/>
              <p:nvPr/>
            </p:nvSpPr>
            <p:spPr>
              <a:xfrm>
                <a:off x="214733" y="2774840"/>
                <a:ext cx="2034293" cy="10424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1,2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2,3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mr-IN" sz="2000" dirty="0">
                    <a:latin typeface="Helvetica" charset="0"/>
                    <a:ea typeface="Helvetica" charset="0"/>
                    <a:cs typeface="Helvetica" charset="0"/>
                  </a:rPr>
                  <a:t>…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29" name="TextBox 5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33" y="2774840"/>
                <a:ext cx="2034293" cy="1042465"/>
              </a:xfrm>
              <a:prstGeom prst="rect">
                <a:avLst/>
              </a:prstGeom>
              <a:blipFill rotWithShape="0">
                <a:blip r:embed="rId7"/>
                <a:stretch>
                  <a:fillRect l="-2059" b="-7910"/>
                </a:stretch>
              </a:blip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9" name="Straight Arrow Connector 538"/>
          <p:cNvCxnSpPr/>
          <p:nvPr/>
        </p:nvCxnSpPr>
        <p:spPr>
          <a:xfrm>
            <a:off x="1355294" y="2077749"/>
            <a:ext cx="0" cy="625251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" name="TextBox 543"/>
          <p:cNvSpPr txBox="1"/>
          <p:nvPr/>
        </p:nvSpPr>
        <p:spPr>
          <a:xfrm>
            <a:off x="7041443" y="1147275"/>
            <a:ext cx="1840874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onsolas"/>
                <a:cs typeface="Consolas"/>
              </a:rPr>
              <a:t>foo(File f) </a:t>
            </a:r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  <a:cs typeface="Consolas"/>
              </a:rPr>
              <a:t>f.read</a:t>
            </a:r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();</a:t>
            </a:r>
          </a:p>
          <a:p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onsolas"/>
                <a:cs typeface="Consolas"/>
              </a:rPr>
              <a:t>f.close</a:t>
            </a:r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();</a:t>
            </a:r>
          </a:p>
          <a:p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546" name="Rounded Rectangle 545"/>
          <p:cNvSpPr/>
          <p:nvPr/>
        </p:nvSpPr>
        <p:spPr>
          <a:xfrm>
            <a:off x="3606503" y="138007"/>
            <a:ext cx="2198139" cy="854133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Feature extractor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API calls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Behaviors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TextBox 547"/>
              <p:cNvSpPr txBox="1"/>
              <p:nvPr/>
            </p:nvSpPr>
            <p:spPr>
              <a:xfrm>
                <a:off x="3593086" y="1873124"/>
                <a:ext cx="2034293" cy="41351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𝐹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𝐹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𝐹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48" name="TextBox 5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86" y="1873124"/>
                <a:ext cx="2034293" cy="41351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6" name="Elbow Connector 555"/>
          <p:cNvCxnSpPr>
            <a:stCxn id="546" idx="1"/>
          </p:cNvCxnSpPr>
          <p:nvPr/>
        </p:nvCxnSpPr>
        <p:spPr>
          <a:xfrm rot="10800000" flipV="1">
            <a:off x="1363951" y="565074"/>
            <a:ext cx="2242553" cy="172156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solid"/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Elbow Connector 559"/>
          <p:cNvCxnSpPr>
            <a:stCxn id="8" idx="2"/>
          </p:cNvCxnSpPr>
          <p:nvPr/>
        </p:nvCxnSpPr>
        <p:spPr>
          <a:xfrm rot="16200000" flipH="1">
            <a:off x="2273816" y="3678768"/>
            <a:ext cx="341303" cy="2190842"/>
          </a:xfrm>
          <a:prstGeom prst="bentConnector2">
            <a:avLst/>
          </a:prstGeom>
          <a:ln w="381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980CA-45CA-E14C-B4A9-B1765D78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6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2743200"/>
            <a:ext cx="76200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What do human programmers have that synthesizers don’t?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475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BayouDebug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Can be implemented using the same model as </a:t>
            </a:r>
            <a:r>
              <a:rPr lang="en-US" sz="2400" dirty="0" err="1"/>
              <a:t>BayouSynth</a:t>
            </a:r>
            <a:r>
              <a:rPr lang="en-US" sz="2400" dirty="0"/>
              <a:t>.</a:t>
            </a:r>
          </a:p>
          <a:p>
            <a:pPr lvl="1"/>
            <a:r>
              <a:rPr lang="en-US" sz="2200" dirty="0"/>
              <a:t>Current efforts along these lines.</a:t>
            </a:r>
          </a:p>
          <a:p>
            <a:pPr lvl="1"/>
            <a:endParaRPr lang="en-US" sz="2200" dirty="0"/>
          </a:p>
          <a:p>
            <a:r>
              <a:rPr lang="en-US" sz="2400" dirty="0"/>
              <a:t>Here we will show a different implementation used in the original conference paper.</a:t>
            </a:r>
          </a:p>
          <a:p>
            <a:endParaRPr lang="en-US" sz="2400" dirty="0"/>
          </a:p>
          <a:p>
            <a:r>
              <a:rPr lang="en-US" sz="2400" dirty="0"/>
              <a:t>Example of how the Bayou framework can be implemented in multiple ways.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16C35-0432-0148-B575-DD7E6EEB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808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1B34-22F1-5744-9D13-5BED498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Visual Idioms</a:t>
            </a:r>
          </a:p>
        </p:txBody>
      </p:sp>
      <p:pic>
        <p:nvPicPr>
          <p:cNvPr id="4" name="Picture 3" descr="dialog_list_my_apps.png">
            <a:extLst>
              <a:ext uri="{FF2B5EF4-FFF2-40B4-BE49-F238E27FC236}">
                <a16:creationId xmlns:a16="http://schemas.microsoft.com/office/drawing/2014/main" id="{4831E7E7-D7F8-8C47-9B85-E03B44A94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3931"/>
            <a:ext cx="2209800" cy="397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73E24-E592-644A-BFC4-E888F4DA07DD}"/>
              </a:ext>
            </a:extLst>
          </p:cNvPr>
          <p:cNvSpPr txBox="1"/>
          <p:nvPr/>
        </p:nvSpPr>
        <p:spPr>
          <a:xfrm>
            <a:off x="3062068" y="5557769"/>
            <a:ext cx="47296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This dialog box cannot be closed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EF984-3551-5E41-9F5D-3ED23DF57FD4}"/>
              </a:ext>
            </a:extLst>
          </p:cNvPr>
          <p:cNvSpPr txBox="1"/>
          <p:nvPr/>
        </p:nvSpPr>
        <p:spPr>
          <a:xfrm>
            <a:off x="3062068" y="2131098"/>
            <a:ext cx="58486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AlertDialog.Builder</a:t>
            </a:r>
            <a:r>
              <a:rPr lang="en-US" sz="1600" dirty="0">
                <a:latin typeface="Courier"/>
                <a:cs typeface="Courier"/>
              </a:rPr>
              <a:t> b = </a:t>
            </a:r>
          </a:p>
          <a:p>
            <a:r>
              <a:rPr lang="en-US" sz="1600" dirty="0">
                <a:latin typeface="Courier"/>
                <a:cs typeface="Courier"/>
              </a:rPr>
              <a:t>   </a:t>
            </a:r>
            <a:r>
              <a:rPr lang="en-US" sz="1600" b="1" dirty="0">
                <a:solidFill>
                  <a:srgbClr val="000090"/>
                </a:solidFill>
                <a:latin typeface="Courier"/>
                <a:cs typeface="Courier"/>
              </a:rPr>
              <a:t>new</a:t>
            </a:r>
            <a:r>
              <a:rPr lang="en-US" sz="1600" b="1" dirty="0">
                <a:latin typeface="Courier"/>
                <a:cs typeface="Courier"/>
              </a:rPr>
              <a:t> </a:t>
            </a:r>
            <a:r>
              <a:rPr lang="en-US" sz="1600" b="1" dirty="0" err="1">
                <a:latin typeface="Courier"/>
                <a:cs typeface="Courier"/>
              </a:rPr>
              <a:t>AlertDialog.Builder</a:t>
            </a:r>
            <a:r>
              <a:rPr lang="en-US" sz="1600" b="1" dirty="0">
                <a:latin typeface="Courier"/>
                <a:cs typeface="Courier"/>
              </a:rPr>
              <a:t>(this);</a:t>
            </a:r>
          </a:p>
          <a:p>
            <a:r>
              <a:rPr lang="en-US" sz="1600" b="1" dirty="0" err="1">
                <a:latin typeface="Courier"/>
                <a:cs typeface="Courier"/>
              </a:rPr>
              <a:t>b.setTitle</a:t>
            </a:r>
            <a:r>
              <a:rPr lang="en-US" sz="1600" b="1" dirty="0">
                <a:latin typeface="Courier"/>
                <a:cs typeface="Courier"/>
              </a:rPr>
              <a:t>(</a:t>
            </a:r>
            <a:r>
              <a:rPr lang="en-US" sz="1600" b="1" dirty="0" err="1">
                <a:latin typeface="Courier"/>
                <a:cs typeface="Courier"/>
              </a:rPr>
              <a:t>R.string.title_variable_to_insert</a:t>
            </a:r>
            <a:r>
              <a:rPr lang="en-US" sz="1600" b="1" dirty="0">
                <a:latin typeface="Courier"/>
                <a:cs typeface="Courier"/>
              </a:rPr>
              <a:t>);</a:t>
            </a:r>
          </a:p>
          <a:p>
            <a:r>
              <a:rPr lang="en-US" sz="1600" dirty="0">
                <a:solidFill>
                  <a:srgbClr val="000090"/>
                </a:solidFill>
                <a:latin typeface="Courier"/>
                <a:cs typeface="Courier"/>
              </a:rPr>
              <a:t>if</a:t>
            </a:r>
            <a:r>
              <a:rPr lang="en-US" sz="1600" dirty="0">
                <a:latin typeface="Courier"/>
                <a:cs typeface="Courier"/>
              </a:rPr>
              <a:t> (</a:t>
            </a:r>
            <a:r>
              <a:rPr lang="en-US" sz="1600" dirty="0" err="1">
                <a:latin typeface="Courier"/>
                <a:cs typeface="Courier"/>
              </a:rPr>
              <a:t>focus.getId</a:t>
            </a:r>
            <a:r>
              <a:rPr lang="en-US" sz="1600" dirty="0">
                <a:latin typeface="Courier"/>
                <a:cs typeface="Courier"/>
              </a:rPr>
              <a:t>() == </a:t>
            </a:r>
            <a:r>
              <a:rPr lang="en-US" sz="1600" dirty="0" err="1">
                <a:latin typeface="Courier"/>
                <a:cs typeface="Courier"/>
              </a:rPr>
              <a:t>R.id.tmpl_item</a:t>
            </a:r>
            <a:r>
              <a:rPr lang="en-US" sz="1600" dirty="0"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latin typeface="Courier"/>
                <a:cs typeface="Courier"/>
              </a:rPr>
              <a:t>  </a:t>
            </a:r>
            <a:r>
              <a:rPr lang="en-US" sz="1600" dirty="0" err="1">
                <a:latin typeface="Courier"/>
                <a:cs typeface="Courier"/>
              </a:rPr>
              <a:t>b.setItems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R.array.templatebodyvars</a:t>
            </a:r>
            <a:r>
              <a:rPr lang="en-US" sz="1600" dirty="0">
                <a:latin typeface="Courier"/>
                <a:cs typeface="Courier"/>
              </a:rPr>
              <a:t>, </a:t>
            </a:r>
            <a:br>
              <a:rPr lang="en-US" sz="1600" dirty="0">
                <a:latin typeface="Courier"/>
                <a:cs typeface="Courier"/>
              </a:rPr>
            </a:br>
            <a:r>
              <a:rPr lang="en-US" sz="1600" dirty="0">
                <a:latin typeface="Courier"/>
                <a:cs typeface="Courier"/>
              </a:rPr>
              <a:t>     this);</a:t>
            </a: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r>
              <a:rPr lang="en-US" sz="1600" dirty="0">
                <a:solidFill>
                  <a:srgbClr val="000090"/>
                </a:solidFill>
                <a:latin typeface="Courier"/>
                <a:cs typeface="Courier"/>
              </a:rPr>
              <a:t>else if 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focus.getId</a:t>
            </a:r>
            <a:r>
              <a:rPr lang="en-US" sz="1600" dirty="0">
                <a:latin typeface="Courier"/>
                <a:cs typeface="Courier"/>
              </a:rPr>
              <a:t>() == </a:t>
            </a:r>
            <a:r>
              <a:rPr lang="en-US" sz="1600" dirty="0" err="1">
                <a:latin typeface="Courier"/>
                <a:cs typeface="Courier"/>
              </a:rPr>
              <a:t>R.id.tmpl_footer</a:t>
            </a:r>
            <a:r>
              <a:rPr lang="en-US" sz="1600" dirty="0"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latin typeface="Courier"/>
                <a:cs typeface="Courier"/>
              </a:rPr>
              <a:t>  </a:t>
            </a:r>
            <a:r>
              <a:rPr lang="en-US" sz="1600" dirty="0" err="1">
                <a:latin typeface="Courier"/>
                <a:cs typeface="Courier"/>
              </a:rPr>
              <a:t>b.setItems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R.array.templateheaderfootervars</a:t>
            </a:r>
            <a:r>
              <a:rPr lang="en-US" sz="1600" dirty="0"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latin typeface="Courier"/>
                <a:cs typeface="Courier"/>
              </a:rPr>
              <a:t>     this);</a:t>
            </a: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r>
              <a:rPr lang="en-US" sz="1600" b="1" dirty="0" err="1">
                <a:latin typeface="Courier"/>
                <a:cs typeface="Courier"/>
              </a:rPr>
              <a:t>b.show</a:t>
            </a:r>
            <a:r>
              <a:rPr lang="en-US" sz="1600" b="1" dirty="0">
                <a:latin typeface="Courier"/>
                <a:cs typeface="Courier"/>
              </a:rPr>
              <a:t>();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316C5-2479-6C4E-9185-333165F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06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charset="0"/>
                          </a:rPr>
                          <m:t>𝒀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𝐏𝐫𝐨𝐠</m:t>
                        </m:r>
                      </m:e>
                    </m:d>
                  </m:oMath>
                </a14:m>
                <a:r>
                  <a:rPr lang="en-US" sz="2800" dirty="0"/>
                  <a:t>: Generative probabilistic automaton</a:t>
                </a:r>
                <a:br>
                  <a:rPr lang="en-US" sz="3200" dirty="0"/>
                </a:br>
                <a:r>
                  <a:rPr lang="en-US" sz="2000" dirty="0"/>
                  <a:t>[</a:t>
                </a:r>
                <a:r>
                  <a:rPr lang="en-US" sz="2000" dirty="0" err="1"/>
                  <a:t>Murawski</a:t>
                </a:r>
                <a:r>
                  <a:rPr lang="en-US" sz="2000" dirty="0"/>
                  <a:t> &amp; </a:t>
                </a:r>
                <a:r>
                  <a:rPr lang="en-US" sz="2000" dirty="0" err="1"/>
                  <a:t>Ouaknine</a:t>
                </a:r>
                <a:r>
                  <a:rPr lang="en-US" sz="2000" dirty="0"/>
                  <a:t>, 2005]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7051" y="1652934"/>
            <a:ext cx="3886200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 err="1">
                <a:latin typeface="Courier"/>
                <a:cs typeface="Courier"/>
              </a:rPr>
              <a:t>AlertDialog.Builder</a:t>
            </a:r>
            <a:r>
              <a:rPr lang="en-US" sz="1700" dirty="0">
                <a:latin typeface="Courier"/>
                <a:cs typeface="Courier"/>
              </a:rPr>
              <a:t> b = </a:t>
            </a:r>
            <a:br>
              <a:rPr lang="en-US" sz="1700" dirty="0">
                <a:latin typeface="Courier"/>
                <a:cs typeface="Courier"/>
              </a:rPr>
            </a:br>
            <a:r>
              <a:rPr lang="en-US" sz="1700" dirty="0">
                <a:solidFill>
                  <a:srgbClr val="000090"/>
                </a:solidFill>
                <a:latin typeface="Courier"/>
                <a:cs typeface="Courier"/>
              </a:rPr>
              <a:t>new </a:t>
            </a:r>
            <a:r>
              <a:rPr lang="en-US" sz="1700" dirty="0" err="1">
                <a:latin typeface="Courier"/>
                <a:cs typeface="Courier"/>
              </a:rPr>
              <a:t>AlertDialog.Builder</a:t>
            </a:r>
            <a:r>
              <a:rPr lang="en-US" sz="1700" dirty="0">
                <a:latin typeface="Courier"/>
                <a:cs typeface="Courier"/>
              </a:rPr>
              <a:t>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700" dirty="0" err="1">
                <a:latin typeface="Courier"/>
                <a:cs typeface="Courier"/>
              </a:rPr>
              <a:t>b.setTitle</a:t>
            </a:r>
            <a:r>
              <a:rPr lang="en-US" sz="1700" dirty="0">
                <a:latin typeface="Courier"/>
                <a:cs typeface="Courier"/>
              </a:rPr>
              <a:t>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90"/>
                </a:solidFill>
                <a:latin typeface="Courier"/>
                <a:cs typeface="Courier"/>
              </a:rPr>
              <a:t>if</a:t>
            </a:r>
            <a:r>
              <a:rPr lang="en-US" sz="1700" dirty="0">
                <a:latin typeface="Courier"/>
                <a:cs typeface="Courier"/>
              </a:rPr>
              <a:t> 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1700" dirty="0">
                <a:latin typeface="Courier"/>
                <a:cs typeface="Courier"/>
              </a:rPr>
              <a:t> </a:t>
            </a:r>
            <a:r>
              <a:rPr lang="en-US" sz="1700" dirty="0" err="1">
                <a:latin typeface="Courier"/>
                <a:cs typeface="Courier"/>
              </a:rPr>
              <a:t>b.setItems</a:t>
            </a:r>
            <a:r>
              <a:rPr lang="en-US" sz="1700" dirty="0">
                <a:latin typeface="Courier"/>
                <a:cs typeface="Courier"/>
              </a:rPr>
              <a:t> 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7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90"/>
                </a:solidFill>
                <a:latin typeface="Courier"/>
                <a:cs typeface="Courier"/>
              </a:rPr>
              <a:t>else if </a:t>
            </a:r>
            <a:r>
              <a:rPr lang="en-US" sz="1700" dirty="0">
                <a:latin typeface="Courier"/>
                <a:cs typeface="Courier"/>
              </a:rPr>
              <a:t>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1700" dirty="0">
                <a:latin typeface="Courier"/>
                <a:cs typeface="Courier"/>
              </a:rPr>
              <a:t>  </a:t>
            </a:r>
            <a:r>
              <a:rPr lang="en-US" sz="1700" dirty="0" err="1">
                <a:latin typeface="Courier"/>
                <a:cs typeface="Courier"/>
              </a:rPr>
              <a:t>b.setItems</a:t>
            </a:r>
            <a:r>
              <a:rPr lang="en-US" sz="1700" dirty="0">
                <a:latin typeface="Courier"/>
                <a:cs typeface="Courier"/>
              </a:rPr>
              <a:t>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7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1700" dirty="0" err="1">
                <a:latin typeface="Courier"/>
                <a:cs typeface="Courier"/>
              </a:rPr>
              <a:t>b.show</a:t>
            </a:r>
            <a:r>
              <a:rPr lang="en-US" sz="1700" dirty="0">
                <a:latin typeface="Courier"/>
                <a:cs typeface="Courier"/>
              </a:rPr>
              <a:t>();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122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352800" y="1547544"/>
            <a:ext cx="5334000" cy="3657600"/>
            <a:chOff x="1751732" y="2009515"/>
            <a:chExt cx="4649597" cy="2929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3814675" y="2009515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4675" y="2009515"/>
                  <a:ext cx="374066" cy="374066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 t="-58730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/>
                <p:cNvSpPr/>
                <p:nvPr/>
              </p:nvSpPr>
              <p:spPr>
                <a:xfrm>
                  <a:off x="3814675" y="2991434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4675" y="2991434"/>
                  <a:ext cx="374066" cy="374066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 t="-57143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9" idx="4"/>
              <a:endCxn id="12" idx="0"/>
            </p:cNvCxnSpPr>
            <p:nvPr/>
          </p:nvCxnSpPr>
          <p:spPr>
            <a:xfrm>
              <a:off x="4001708" y="2383581"/>
              <a:ext cx="0" cy="60785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/>
                <p:cNvSpPr/>
                <p:nvPr/>
              </p:nvSpPr>
              <p:spPr>
                <a:xfrm>
                  <a:off x="2882542" y="3784668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11 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2542" y="3784668"/>
                  <a:ext cx="374066" cy="374066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t="-57143" r="-9524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/>
                <p:cNvSpPr/>
                <p:nvPr/>
              </p:nvSpPr>
              <p:spPr>
                <a:xfrm>
                  <a:off x="2882541" y="4538099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2541" y="4538099"/>
                  <a:ext cx="374066" cy="374066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t="-52239" b="-68657"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>
              <a:stCxn id="16" idx="4"/>
              <a:endCxn id="20" idx="0"/>
            </p:cNvCxnSpPr>
            <p:nvPr/>
          </p:nvCxnSpPr>
          <p:spPr>
            <a:xfrm flipH="1">
              <a:off x="3069574" y="4158734"/>
              <a:ext cx="1" cy="3793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59177" y="2353318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 A(</a:t>
              </a:r>
              <a:r>
                <a:rPr lang="mr-IN" sz="1400" dirty="0">
                  <a:latin typeface="Courier" charset="0"/>
                  <a:ea typeface="Courier" charset="0"/>
                  <a:cs typeface="Courier" charset="0"/>
                </a:rPr>
                <a:t>…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sz="1400" dirty="0" err="1">
                  <a:latin typeface="Courier" charset="0"/>
                  <a:ea typeface="Courier" charset="0"/>
                  <a:cs typeface="Courier" charset="0"/>
                </a:rPr>
                <a:t>setTitle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sz="1400" dirty="0">
                  <a:latin typeface="Courier" charset="0"/>
                  <a:ea typeface="Courier" charset="0"/>
                  <a:cs typeface="Courier" charset="0"/>
                </a:rPr>
                <a:t>…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6852" y="264528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51732" y="3381971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Courier" charset="0"/>
                  <a:ea typeface="Courier" charset="0"/>
                  <a:cs typeface="Courier" charset="0"/>
                </a:rPr>
                <a:t>setItems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sz="1400" dirty="0">
                  <a:latin typeface="Courier" charset="0"/>
                  <a:ea typeface="Courier" charset="0"/>
                  <a:cs typeface="Courier" charset="0"/>
                </a:rPr>
                <a:t>…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0972" y="414453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show()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57275" y="2482836"/>
              <a:ext cx="305533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92482" y="3147211"/>
              <a:ext cx="3904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0.33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17812" y="4175312"/>
              <a:ext cx="305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p:cxnSp>
          <p:nvCxnSpPr>
            <p:cNvPr id="20" name="Straight Arrow Connector 19"/>
            <p:cNvCxnSpPr>
              <a:endCxn id="9" idx="2"/>
            </p:cNvCxnSpPr>
            <p:nvPr/>
          </p:nvCxnSpPr>
          <p:spPr>
            <a:xfrm>
              <a:off x="3482736" y="2196548"/>
              <a:ext cx="33193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/>
                <p:cNvSpPr/>
                <p:nvPr/>
              </p:nvSpPr>
              <p:spPr>
                <a:xfrm>
                  <a:off x="4867495" y="3796533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11′′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495" y="3796533"/>
                  <a:ext cx="374066" cy="374066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l="-3125" t="-57143" r="-20313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/>
                <p:cNvSpPr/>
                <p:nvPr/>
              </p:nvSpPr>
              <p:spPr>
                <a:xfrm>
                  <a:off x="4867494" y="4549964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′′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494" y="4549964"/>
                  <a:ext cx="374066" cy="374066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flipH="1">
              <a:off x="5054527" y="4170599"/>
              <a:ext cx="1" cy="3793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035249" y="415543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show()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46662" y="4179963"/>
              <a:ext cx="305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5249" y="3381354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Courier" charset="0"/>
                  <a:ea typeface="Courier" charset="0"/>
                  <a:cs typeface="Courier" charset="0"/>
                </a:rPr>
                <a:t>setItems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sz="1400" dirty="0">
                  <a:latin typeface="Courier" charset="0"/>
                  <a:ea typeface="Courier" charset="0"/>
                  <a:cs typeface="Courier" charset="0"/>
                </a:rPr>
                <a:t>…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84375" y="3147211"/>
              <a:ext cx="3904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0.33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82614" y="3400543"/>
              <a:ext cx="305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46662" y="3396744"/>
              <a:ext cx="305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/>
                <p:cNvSpPr/>
                <p:nvPr/>
              </p:nvSpPr>
              <p:spPr>
                <a:xfrm>
                  <a:off x="2877740" y="2992741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Oval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740" y="2992741"/>
                  <a:ext cx="374066" cy="374066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 t="-57143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4865162" y="2993272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162" y="2993272"/>
                  <a:ext cx="374066" cy="374066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 t="-57143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12" idx="2"/>
              <a:endCxn id="41" idx="6"/>
            </p:cNvCxnSpPr>
            <p:nvPr/>
          </p:nvCxnSpPr>
          <p:spPr>
            <a:xfrm flipH="1">
              <a:off x="3251806" y="3178467"/>
              <a:ext cx="562869" cy="130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41" idx="4"/>
              <a:endCxn id="16" idx="0"/>
            </p:cNvCxnSpPr>
            <p:nvPr/>
          </p:nvCxnSpPr>
          <p:spPr>
            <a:xfrm>
              <a:off x="3064773" y="3366807"/>
              <a:ext cx="4802" cy="4178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2" idx="6"/>
              <a:endCxn id="42" idx="2"/>
            </p:cNvCxnSpPr>
            <p:nvPr/>
          </p:nvCxnSpPr>
          <p:spPr>
            <a:xfrm>
              <a:off x="4188741" y="3178467"/>
              <a:ext cx="676421" cy="183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2" idx="4"/>
            </p:cNvCxnSpPr>
            <p:nvPr/>
          </p:nvCxnSpPr>
          <p:spPr>
            <a:xfrm>
              <a:off x="5052195" y="3367338"/>
              <a:ext cx="2333" cy="42919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4333486" y="2843251"/>
                  <a:ext cx="3522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oMath>
                    </m:oMathPara>
                  </a14:m>
                  <a:endParaRPr lang="en-US" b="0" i="1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3486" y="2843251"/>
                  <a:ext cx="35227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408088" y="2858110"/>
                  <a:ext cx="3522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oMath>
                    </m:oMathPara>
                  </a14:m>
                  <a:endParaRPr lang="en-US" b="0" i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088" y="2858110"/>
                  <a:ext cx="35227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/>
                <p:cNvSpPr/>
                <p:nvPr/>
              </p:nvSpPr>
              <p:spPr>
                <a:xfrm>
                  <a:off x="3821615" y="3811699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11′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Oval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615" y="3811699"/>
                  <a:ext cx="374066" cy="374066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 t="-56250" r="-17460" b="-7500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/>
                <p:cNvSpPr/>
                <p:nvPr/>
              </p:nvSpPr>
              <p:spPr>
                <a:xfrm>
                  <a:off x="3821614" y="4565130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Oval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614" y="4565130"/>
                  <a:ext cx="374066" cy="374066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 flipH="1">
              <a:off x="4008647" y="4185765"/>
              <a:ext cx="1" cy="3793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989369" y="417059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show()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00782" y="4195129"/>
              <a:ext cx="305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p:cxnSp>
          <p:nvCxnSpPr>
            <p:cNvPr id="43" name="Straight Arrow Connector 42"/>
            <p:cNvCxnSpPr>
              <a:stCxn id="12" idx="4"/>
            </p:cNvCxnSpPr>
            <p:nvPr/>
          </p:nvCxnSpPr>
          <p:spPr>
            <a:xfrm>
              <a:off x="4001708" y="3365500"/>
              <a:ext cx="6940" cy="44619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725928" y="3367981"/>
                  <a:ext cx="3522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oMath>
                    </m:oMathPara>
                  </a14:m>
                  <a:endParaRPr lang="en-US" b="0" i="1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5928" y="3367981"/>
                  <a:ext cx="352276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/>
            <p:cNvSpPr txBox="1"/>
            <p:nvPr/>
          </p:nvSpPr>
          <p:spPr>
            <a:xfrm>
              <a:off x="4036217" y="3430730"/>
              <a:ext cx="3904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0.33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048267" y="5581078"/>
            <a:ext cx="4657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Produced using 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21847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Introduce a latent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𝑍</m:t>
                    </m:r>
                    <m:r>
                      <a:rPr lang="en-US" sz="2400" b="0" i="1" dirty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Represents a program’s </a:t>
                </a:r>
                <a:r>
                  <a:rPr lang="en-US" sz="2400" i="1" dirty="0"/>
                  <a:t>true specification.</a:t>
                </a:r>
                <a:endParaRPr lang="en-US" sz="2400" dirty="0"/>
              </a:p>
              <a:p>
                <a:pPr lvl="1"/>
                <a:r>
                  <a:rPr lang="en-US" sz="2200" dirty="0"/>
                  <a:t>Controls syntactic features X as well as behaviors Y.</a:t>
                </a:r>
              </a:p>
              <a:p>
                <a:pPr lvl="1"/>
                <a:r>
                  <a:rPr lang="en-US" sz="2200" dirty="0"/>
                  <a:t>Distribution captures frequency of different “types” of programs</a:t>
                </a:r>
              </a:p>
              <a:p>
                <a:pPr lvl="2"/>
                <a:r>
                  <a:rPr lang="en-US" sz="1800" dirty="0"/>
                  <a:t>GUI programs, low-level system programs, scientific programs,</a:t>
                </a:r>
                <a:r>
                  <a:rPr lang="mr-IN" sz="1800" dirty="0"/>
                  <a:t>…</a:t>
                </a:r>
                <a:endParaRPr lang="en-US" sz="1800" dirty="0"/>
              </a:p>
              <a:p>
                <a:pPr lvl="2"/>
                <a:endParaRPr lang="en-US" sz="2200" dirty="0"/>
              </a:p>
              <a:p>
                <a:pPr marL="0" indent="0">
                  <a:buNone/>
                </a:pPr>
                <a:r>
                  <a:rPr lang="en-US" sz="2200" b="1" dirty="0">
                    <a:solidFill>
                      <a:srgbClr val="002060"/>
                    </a:solidFill>
                  </a:rPr>
                  <a:t>Assumption: </a:t>
                </a:r>
                <a:r>
                  <a:rPr lang="en-US" sz="2400" dirty="0"/>
                  <a:t>X and Y conditionally </a:t>
                </a:r>
                <a:br>
                  <a:rPr lang="en-US" sz="2400" dirty="0"/>
                </a:br>
                <a:r>
                  <a:rPr lang="en-US" sz="2400" dirty="0"/>
                  <a:t>independent given Z.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6307501" y="4279384"/>
                <a:ext cx="685800" cy="70639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501" y="4279384"/>
                <a:ext cx="685800" cy="706398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5630035" y="5364481"/>
                <a:ext cx="685800" cy="70639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035" y="5364481"/>
                <a:ext cx="685800" cy="706398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006216" y="5364481"/>
                <a:ext cx="685800" cy="70639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216" y="5364481"/>
                <a:ext cx="685800" cy="706398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5972935" y="4882332"/>
            <a:ext cx="434999" cy="482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92868" y="4882332"/>
            <a:ext cx="456248" cy="482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275A04-3CB6-2A48-BF96-1CCAE0B8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5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7636" y="1690689"/>
                <a:ext cx="8229600" cy="453164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𝑃</m:t>
                      </m:r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latin typeface="Cambria Math" charset="0"/>
                        </a:rPr>
                        <m:t>𝑌</m:t>
                      </m:r>
                      <m:r>
                        <a:rPr lang="en-US" i="1" dirty="0" smtClean="0">
                          <a:latin typeface="Cambria Math" charset="0"/>
                        </a:rPr>
                        <m:t> | </m:t>
                      </m:r>
                      <m:r>
                        <a:rPr lang="en-US" i="1" dirty="0" smtClean="0">
                          <a:latin typeface="Cambria Math" charset="0"/>
                        </a:rPr>
                        <m:t>𝑋</m:t>
                      </m:r>
                      <m:r>
                        <a:rPr lang="en-US" i="1" dirty="0" smtClean="0">
                          <a:latin typeface="Cambria Math" charset="0"/>
                        </a:rPr>
                        <m:t>) =∫</m:t>
                      </m:r>
                      <m:r>
                        <a:rPr lang="en-US" i="1" dirty="0" smtClean="0">
                          <a:latin typeface="Cambria Math" charset="0"/>
                        </a:rPr>
                        <m:t>𝑃</m:t>
                      </m:r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latin typeface="Cambria Math" charset="0"/>
                        </a:rPr>
                        <m:t>𝑌</m:t>
                      </m:r>
                      <m:r>
                        <a:rPr lang="en-US" i="1" dirty="0" smtClean="0">
                          <a:latin typeface="Cambria Math" charset="0"/>
                        </a:rPr>
                        <m:t> | </m:t>
                      </m:r>
                      <m:r>
                        <a:rPr lang="en-US" i="1" dirty="0" smtClean="0">
                          <a:latin typeface="Cambria Math" charset="0"/>
                        </a:rPr>
                        <m:t>𝑍</m:t>
                      </m:r>
                      <m:r>
                        <a:rPr lang="en-US" i="1" dirty="0" smtClean="0">
                          <a:latin typeface="Cambria Math" charset="0"/>
                        </a:rPr>
                        <m:t>) </m:t>
                      </m:r>
                      <m:r>
                        <a:rPr lang="en-US" i="1" dirty="0" smtClean="0">
                          <a:latin typeface="Cambria Math" charset="0"/>
                        </a:rPr>
                        <m:t>𝑃</m:t>
                      </m:r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latin typeface="Cambria Math" charset="0"/>
                        </a:rPr>
                        <m:t>𝑍</m:t>
                      </m:r>
                      <m:r>
                        <a:rPr lang="en-US" i="1" dirty="0" smtClean="0">
                          <a:latin typeface="Cambria Math" charset="0"/>
                        </a:rPr>
                        <m:t> | </m:t>
                      </m:r>
                      <m:r>
                        <a:rPr lang="en-US" i="1" dirty="0" smtClean="0">
                          <a:latin typeface="Cambria Math" charset="0"/>
                        </a:rPr>
                        <m:t>𝑋</m:t>
                      </m:r>
                      <m:r>
                        <a:rPr lang="en-US" i="1" dirty="0" smtClean="0">
                          <a:latin typeface="Cambria Math" charset="0"/>
                        </a:rPr>
                        <m:t>) </m:t>
                      </m:r>
                      <m:r>
                        <a:rPr lang="en-US" i="1" dirty="0" err="1" smtClean="0">
                          <a:latin typeface="Cambria Math" charset="0"/>
                        </a:rPr>
                        <m:t>𝑑𝑍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sz="2400" i="1" dirty="0">
                    <a:latin typeface="Cambria Math" charset="0"/>
                  </a:rPr>
                  <a:t>Z  </a:t>
                </a:r>
                <a:r>
                  <a:rPr lang="en-US" sz="2400" dirty="0">
                    <a:latin typeface="+mn-lt"/>
                  </a:rPr>
                  <a:t>represented as a real vector.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|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400" dirty="0"/>
                  <a:t> obtained from a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topic model </a:t>
                </a:r>
                <a:r>
                  <a:rPr lang="en-US" sz="2400" dirty="0"/>
                  <a:t>called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Latent </a:t>
                </a:r>
                <a:r>
                  <a:rPr lang="en-US" sz="2400" dirty="0" err="1">
                    <a:solidFill>
                      <a:schemeClr val="accent2"/>
                    </a:solidFill>
                  </a:rPr>
                  <a:t>Dirichlet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Allocation (LDA)  </a:t>
                </a:r>
                <a:r>
                  <a:rPr lang="en-US" sz="1800" dirty="0"/>
                  <a:t>[</a:t>
                </a:r>
                <a:r>
                  <a:rPr lang="en-US" sz="1800" dirty="0" err="1"/>
                  <a:t>Blei</a:t>
                </a:r>
                <a:r>
                  <a:rPr lang="en-US" sz="1800" dirty="0"/>
                  <a:t>, Ng, and Jordan, 2003]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|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2400" dirty="0"/>
                  <a:t> given by a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topic-conditioned recurrent neural network</a:t>
                </a:r>
                <a:r>
                  <a:rPr lang="en-US" sz="2500" i="1" dirty="0"/>
                  <a:t>  </a:t>
                </a:r>
                <a:r>
                  <a:rPr lang="en-US" sz="1800" dirty="0"/>
                  <a:t>[</a:t>
                </a:r>
                <a:r>
                  <a:rPr lang="en-US" sz="1800" dirty="0" err="1"/>
                  <a:t>Mikolov</a:t>
                </a:r>
                <a:r>
                  <a:rPr lang="en-US" sz="1800" dirty="0"/>
                  <a:t> and Zweig, 2012]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636" y="1690689"/>
                <a:ext cx="8229600" cy="4531648"/>
              </a:xfrm>
              <a:blipFill rotWithShape="0"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813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0"/>
            <a:ext cx="8743627" cy="2438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Generative topic model, widely used in NLP</a:t>
            </a:r>
            <a:endParaRPr lang="en-US" b="1" dirty="0"/>
          </a:p>
          <a:p>
            <a:r>
              <a:rPr lang="en-US" sz="2200" dirty="0"/>
              <a:t>Models a bag of symbols as a distribution over </a:t>
            </a:r>
            <a:r>
              <a:rPr lang="en-US" sz="2200" i="1" dirty="0"/>
              <a:t>topics</a:t>
            </a:r>
          </a:p>
          <a:p>
            <a:pPr lvl="1"/>
            <a:r>
              <a:rPr lang="en-US" sz="2000" dirty="0"/>
              <a:t>A bag can be 50% ‘dog-related’, 30% ‘cat-related’, 20% ‘other’</a:t>
            </a:r>
          </a:p>
          <a:p>
            <a:r>
              <a:rPr lang="en-US" sz="2200" dirty="0"/>
              <a:t>Models a topic as a distribution over symbols</a:t>
            </a:r>
          </a:p>
          <a:p>
            <a:pPr lvl="1"/>
            <a:r>
              <a:rPr lang="en-US" sz="2000" dirty="0"/>
              <a:t>‘dog-related’ generates “woof” and “bark” with high probability </a:t>
            </a:r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783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us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666536" y="1726466"/>
                <a:ext cx="8382000" cy="40647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/>
                    </a:solidFill>
                    <a:latin typeface="+mn-lt"/>
                  </a:rPr>
                  <a:t>Symbols are API calls.</a:t>
                </a:r>
              </a:p>
              <a:p>
                <a:pPr marL="0" indent="0">
                  <a:buNone/>
                </a:pPr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/>
                    </a:solidFill>
                    <a:latin typeface="+mn-lt"/>
                  </a:rPr>
                  <a:t>A specification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  <a:latin typeface="+mn-lt"/>
                  </a:rPr>
                  <a:t> is a topic distribution!</a:t>
                </a:r>
              </a:p>
              <a:p>
                <a:r>
                  <a:rPr lang="en-US" sz="2200" dirty="0">
                    <a:latin typeface="+mn-lt"/>
                  </a:rPr>
                  <a:t>Topics represent different APIs, or distinct ways of using </a:t>
                </a:r>
                <a:br>
                  <a:rPr lang="en-US" sz="2200" dirty="0">
                    <a:latin typeface="+mn-lt"/>
                  </a:rPr>
                </a:br>
                <a:r>
                  <a:rPr lang="en-US" sz="2200" dirty="0">
                    <a:latin typeface="+mn-lt"/>
                  </a:rPr>
                  <a:t>the same API.</a:t>
                </a:r>
              </a:p>
              <a:p>
                <a:r>
                  <a:rPr lang="en-US" sz="2200" dirty="0">
                    <a:latin typeface="+mn-lt"/>
                  </a:rPr>
                  <a:t>A specification is a way of mixing different styles.</a:t>
                </a:r>
              </a:p>
              <a:p>
                <a:endParaRPr lang="en-US" sz="22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2200" b="1" dirty="0">
                    <a:latin typeface="+mn-lt"/>
                  </a:rPr>
                  <a:t>Algorithmically:</a:t>
                </a:r>
              </a:p>
              <a:p>
                <a:r>
                  <a:rPr lang="en-US" sz="2200" dirty="0">
                    <a:latin typeface="+mn-lt"/>
                  </a:rPr>
                  <a:t>Training process learns a full joint distribution </a:t>
                </a:r>
                <a:r>
                  <a:rPr lang="en-US" sz="2200" i="1" dirty="0">
                    <a:latin typeface="+mn-lt"/>
                  </a:rPr>
                  <a:t>P(X, Z).</a:t>
                </a:r>
              </a:p>
              <a:p>
                <a:r>
                  <a:rPr lang="en-US" sz="2200" dirty="0">
                    <a:latin typeface="+mn-lt"/>
                  </a:rPr>
                  <a:t>During inference, use a sampling technique, for example </a:t>
                </a:r>
                <a:r>
                  <a:rPr lang="en-US" sz="2200" i="1" dirty="0">
                    <a:latin typeface="+mn-lt"/>
                  </a:rPr>
                  <a:t>Gibbs sampling, </a:t>
                </a:r>
                <a:r>
                  <a:rPr lang="en-US" sz="2200" dirty="0">
                    <a:latin typeface="+mn-lt"/>
                  </a:rPr>
                  <a:t>to e</a:t>
                </a:r>
                <a:r>
                  <a:rPr lang="en-US" sz="2000" dirty="0">
                    <a:latin typeface="+mn-lt"/>
                  </a:rPr>
                  <a:t>stimate </a:t>
                </a:r>
                <a:r>
                  <a:rPr lang="en-US" sz="2000" i="1" dirty="0">
                    <a:latin typeface="+mn-lt"/>
                  </a:rPr>
                  <a:t>P(Z | X).</a:t>
                </a:r>
              </a:p>
              <a:p>
                <a:pPr marL="0" indent="0">
                  <a:buNone/>
                </a:pPr>
                <a:endParaRPr lang="en-US" sz="2200" i="1" dirty="0">
                  <a:latin typeface="+mn-lt"/>
                </a:endParaRPr>
              </a:p>
              <a:p>
                <a:endParaRPr lang="en-US" sz="2200" dirty="0"/>
              </a:p>
              <a:p>
                <a:pPr algn="ctr"/>
                <a:endParaRPr lang="en-US" sz="2200" dirty="0"/>
              </a:p>
              <a:p>
                <a:pPr algn="ctr"/>
                <a:endParaRPr lang="en-US" sz="2200" dirty="0"/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36" y="1726466"/>
                <a:ext cx="8382000" cy="4064734"/>
              </a:xfrm>
              <a:prstGeom prst="rect">
                <a:avLst/>
              </a:prstGeom>
              <a:blipFill rotWithShape="0">
                <a:blip r:embed="rId3"/>
                <a:stretch>
                  <a:fillRect l="-1091" t="-1949" r="-1236" b="-2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0930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215928"/>
            <a:ext cx="5410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A.setMessage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 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A.setTitle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 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new A(Context) 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A.setPositiveButton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 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A.show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6" name="Rectangle 5"/>
          <p:cNvSpPr/>
          <p:nvPr/>
        </p:nvSpPr>
        <p:spPr>
          <a:xfrm>
            <a:off x="683217" y="301996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A.setPositiveButton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CharSequence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A.setNegativeButton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CharSequence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A.setMessage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CharSequence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A.setTitle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CharSequence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 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A.show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5217" y="1212053"/>
            <a:ext cx="434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A.setView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(View) 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new A(Context) 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A.setTitle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CharSequence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A.setPositiveButton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A.setTitle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3354" y="3019961"/>
            <a:ext cx="3124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C.getInstance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(String) 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C.init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int,Key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 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C.doFinal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(byte[]) 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B.close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        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C.init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int,Key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7800" y="5029200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Top 5 symbols from a few topics in an Android corpus. A is the </a:t>
            </a:r>
            <a:r>
              <a:rPr lang="en-US" dirty="0" err="1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DialogBox</a:t>
            </a:r>
            <a:r>
              <a:rPr lang="en-US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 API. B and C are other APIs</a:t>
            </a:r>
          </a:p>
        </p:txBody>
      </p:sp>
    </p:spTree>
    <p:extLst>
      <p:ext uri="{BB962C8B-B14F-4D97-AF65-F5344CB8AC3E}">
        <p14:creationId xmlns:p14="http://schemas.microsoft.com/office/powerpoint/2010/main" val="21489878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5451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Topic-conditioned 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64559"/>
                <a:ext cx="8229600" cy="310841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Recurrent neural networks (RNNs) model a distribution P(Y) over sequences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𝑌</m:t>
                    </m:r>
                    <m:r>
                      <a:rPr lang="en-US" sz="2400" b="0" i="1" dirty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A </a:t>
                </a:r>
                <a:r>
                  <a:rPr lang="en-US" sz="2400" i="1" dirty="0"/>
                  <a:t>topic-conditioned RNN </a:t>
                </a:r>
                <a:r>
                  <a:rPr lang="en-US" sz="2400" dirty="0"/>
                  <a:t>also takes in a topic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sz="2400" dirty="0"/>
                  <a:t>, and implements </a:t>
                </a:r>
                <a:r>
                  <a:rPr lang="en-US" sz="2400" i="1" dirty="0"/>
                  <a:t>P(Y | Z). </a:t>
                </a:r>
              </a:p>
              <a:p>
                <a:pPr>
                  <a:lnSpc>
                    <a:spcPct val="100000"/>
                  </a:lnSpc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64559"/>
                <a:ext cx="8229600" cy="3108411"/>
              </a:xfrm>
              <a:blipFill rotWithShape="0">
                <a:blip r:embed="rId2"/>
                <a:stretch>
                  <a:fillRect l="-963" t="-2549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3D6003-8947-5F41-B8F2-A7AE4DEF6767}"/>
                  </a:ext>
                </a:extLst>
              </p:cNvPr>
              <p:cNvSpPr/>
              <p:nvPr/>
            </p:nvSpPr>
            <p:spPr>
              <a:xfrm>
                <a:off x="487639" y="5597528"/>
                <a:ext cx="555490" cy="55549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𝒛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3D6003-8947-5F41-B8F2-A7AE4DEF6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39" y="5597528"/>
                <a:ext cx="555490" cy="555490"/>
              </a:xfrm>
              <a:prstGeom prst="ellipse">
                <a:avLst/>
              </a:prstGeom>
              <a:blipFill rotWithShape="0">
                <a:blip r:embed="rId3"/>
                <a:stretch>
                  <a:fillRect t="-478"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064D0B-E6CB-3846-9576-1A1D45736066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961779" y="5184618"/>
            <a:ext cx="505385" cy="49426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064D0B-E6CB-3846-9576-1A1D45736066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961779" y="5221898"/>
            <a:ext cx="1767646" cy="45698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64D0B-E6CB-3846-9576-1A1D45736066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961779" y="5219333"/>
            <a:ext cx="2983517" cy="45954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064D0B-E6CB-3846-9576-1A1D45736066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961779" y="5280115"/>
            <a:ext cx="5257116" cy="39876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A7A6BE-4C80-0943-9768-0B30549D97FA}"/>
              </a:ext>
            </a:extLst>
          </p:cNvPr>
          <p:cNvGrpSpPr/>
          <p:nvPr/>
        </p:nvGrpSpPr>
        <p:grpSpPr>
          <a:xfrm>
            <a:off x="1467164" y="3799454"/>
            <a:ext cx="5364426" cy="2496315"/>
            <a:chOff x="1475386" y="3953825"/>
            <a:chExt cx="5364426" cy="249631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9195C54-0E0C-C14D-9739-5A73F7EB3D82}"/>
                </a:ext>
              </a:extLst>
            </p:cNvPr>
            <p:cNvCxnSpPr>
              <a:cxnSpLocks/>
              <a:stCxn id="47" idx="0"/>
              <a:endCxn id="49" idx="2"/>
            </p:cNvCxnSpPr>
            <p:nvPr/>
          </p:nvCxnSpPr>
          <p:spPr>
            <a:xfrm flipV="1">
              <a:off x="3018421" y="5481739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70CB576-492B-7949-9DA9-1D541984C727}"/>
                    </a:ext>
                  </a:extLst>
                </p:cNvPr>
                <p:cNvSpPr/>
                <p:nvPr/>
              </p:nvSpPr>
              <p:spPr>
                <a:xfrm>
                  <a:off x="2740676" y="5894650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970CB576-492B-7949-9DA9-1D541984C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0676" y="5894650"/>
                  <a:ext cx="555490" cy="55549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BF06C34-AB8D-694C-9572-C97FBCB19FC1}"/>
                    </a:ext>
                  </a:extLst>
                </p:cNvPr>
                <p:cNvSpPr/>
                <p:nvPr/>
              </p:nvSpPr>
              <p:spPr>
                <a:xfrm>
                  <a:off x="2740676" y="3959399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2BF06C34-AB8D-694C-9572-C97FBCB19F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0676" y="3959399"/>
                  <a:ext cx="555490" cy="55549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8AB7DC9-3A6D-BE4D-B1BD-F9BFA1C4A8D5}"/>
                </a:ext>
              </a:extLst>
            </p:cNvPr>
            <p:cNvCxnSpPr>
              <a:cxnSpLocks/>
              <a:stCxn id="49" idx="0"/>
              <a:endCxn id="48" idx="4"/>
            </p:cNvCxnSpPr>
            <p:nvPr/>
          </p:nvCxnSpPr>
          <p:spPr>
            <a:xfrm flipV="1">
              <a:off x="3018421" y="4514889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4FDAF91-8C8F-4642-B2CC-CD98DDCCEDC1}"/>
                </a:ext>
              </a:extLst>
            </p:cNvPr>
            <p:cNvCxnSpPr>
              <a:cxnSpLocks/>
              <a:stCxn id="49" idx="3"/>
              <a:endCxn id="55" idx="1"/>
            </p:cNvCxnSpPr>
            <p:nvPr/>
          </p:nvCxnSpPr>
          <p:spPr>
            <a:xfrm flipV="1">
              <a:off x="3348615" y="5198420"/>
              <a:ext cx="552454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4DC8E93-B127-C744-8E27-9DEB8A7932E1}"/>
                </a:ext>
              </a:extLst>
            </p:cNvPr>
            <p:cNvCxnSpPr>
              <a:cxnSpLocks/>
              <a:stCxn id="53" idx="0"/>
              <a:endCxn id="55" idx="2"/>
            </p:cNvCxnSpPr>
            <p:nvPr/>
          </p:nvCxnSpPr>
          <p:spPr>
            <a:xfrm flipV="1">
              <a:off x="4231263" y="5476165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97488A8-36AF-6B4E-97C2-968B04913B5F}"/>
                    </a:ext>
                  </a:extLst>
                </p:cNvPr>
                <p:cNvSpPr/>
                <p:nvPr/>
              </p:nvSpPr>
              <p:spPr>
                <a:xfrm>
                  <a:off x="3953518" y="5889076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97488A8-36AF-6B4E-97C2-968B04913B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518" y="5889076"/>
                  <a:ext cx="555490" cy="55549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52C22BF-C4AA-3447-BFAB-BFE2C86FB478}"/>
                    </a:ext>
                  </a:extLst>
                </p:cNvPr>
                <p:cNvSpPr/>
                <p:nvPr/>
              </p:nvSpPr>
              <p:spPr>
                <a:xfrm>
                  <a:off x="3953518" y="3953825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2C22BF-C4AA-3447-BFAB-BFE2C86FB4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518" y="3953825"/>
                  <a:ext cx="555490" cy="555490"/>
                </a:xfrm>
                <a:prstGeom prst="ellipse">
                  <a:avLst/>
                </a:prstGeom>
                <a:blipFill>
                  <a:blip r:embed="rId7"/>
                  <a:stretch>
                    <a:fillRect l="-1786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7E4503F9-C20B-304A-B05D-236E06D2635A}"/>
                    </a:ext>
                  </a:extLst>
                </p:cNvPr>
                <p:cNvSpPr/>
                <p:nvPr/>
              </p:nvSpPr>
              <p:spPr>
                <a:xfrm>
                  <a:off x="3901069" y="4920675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E4503F9-C20B-304A-B05D-236E06D263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1069" y="4920675"/>
                  <a:ext cx="660388" cy="55549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2164442-9287-7443-A2A6-15C81FB1408F}"/>
                </a:ext>
              </a:extLst>
            </p:cNvPr>
            <p:cNvCxnSpPr>
              <a:cxnSpLocks/>
              <a:stCxn id="55" idx="0"/>
              <a:endCxn id="54" idx="4"/>
            </p:cNvCxnSpPr>
            <p:nvPr/>
          </p:nvCxnSpPr>
          <p:spPr>
            <a:xfrm flipV="1">
              <a:off x="4231263" y="4509315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1A0CEFF-403B-F14F-8120-46D4997E650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4561457" y="5198420"/>
              <a:ext cx="569844" cy="7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8CCFB87B-C187-DF4B-B197-811CA6B747A4}"/>
                    </a:ext>
                  </a:extLst>
                </p:cNvPr>
                <p:cNvSpPr/>
                <p:nvPr/>
              </p:nvSpPr>
              <p:spPr>
                <a:xfrm>
                  <a:off x="1475386" y="4920675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8CCFB87B-C187-DF4B-B197-811CA6B747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386" y="4920675"/>
                  <a:ext cx="660388" cy="55549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F59527A-C2BF-D040-9255-BA26F9FBF29A}"/>
                </a:ext>
              </a:extLst>
            </p:cNvPr>
            <p:cNvCxnSpPr>
              <a:cxnSpLocks/>
              <a:stCxn id="58" idx="3"/>
              <a:endCxn id="49" idx="1"/>
            </p:cNvCxnSpPr>
            <p:nvPr/>
          </p:nvCxnSpPr>
          <p:spPr>
            <a:xfrm>
              <a:off x="2135774" y="5198420"/>
              <a:ext cx="552453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BF61538-8B25-E04C-BD52-8BA4AA286999}"/>
                </a:ext>
              </a:extLst>
            </p:cNvPr>
            <p:cNvSpPr txBox="1"/>
            <p:nvPr/>
          </p:nvSpPr>
          <p:spPr>
            <a:xfrm>
              <a:off x="5168330" y="496684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0257C52-CB49-0447-9FEA-35B4BB4A2199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 flipV="1">
              <a:off x="5626970" y="5198420"/>
              <a:ext cx="552454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6F448A0-0599-424B-9ACF-F8E8AEA86AA1}"/>
                </a:ext>
              </a:extLst>
            </p:cNvPr>
            <p:cNvCxnSpPr>
              <a:cxnSpLocks/>
              <a:stCxn id="63" idx="0"/>
              <a:endCxn id="65" idx="2"/>
            </p:cNvCxnSpPr>
            <p:nvPr/>
          </p:nvCxnSpPr>
          <p:spPr>
            <a:xfrm flipV="1">
              <a:off x="6509618" y="5476165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2E0A9079-6501-6547-8608-F0F9D7AB1C43}"/>
                    </a:ext>
                  </a:extLst>
                </p:cNvPr>
                <p:cNvSpPr/>
                <p:nvPr/>
              </p:nvSpPr>
              <p:spPr>
                <a:xfrm>
                  <a:off x="6231873" y="5889076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E0A9079-6501-6547-8608-F0F9D7AB1C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873" y="5889076"/>
                  <a:ext cx="555490" cy="55549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088CE83-EAC5-B047-9CE0-DEE24534D76D}"/>
                    </a:ext>
                  </a:extLst>
                </p:cNvPr>
                <p:cNvSpPr/>
                <p:nvPr/>
              </p:nvSpPr>
              <p:spPr>
                <a:xfrm>
                  <a:off x="6231873" y="3953825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088CE83-EAC5-B047-9CE0-DEE24534D7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873" y="3953825"/>
                  <a:ext cx="555490" cy="555490"/>
                </a:xfrm>
                <a:prstGeom prst="ellipse">
                  <a:avLst/>
                </a:prstGeom>
                <a:blipFill>
                  <a:blip r:embed="rId11"/>
                  <a:stretch>
                    <a:fillRect l="-1786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ounded Rectangle 62">
                  <a:extLst>
                    <a:ext uri="{FF2B5EF4-FFF2-40B4-BE49-F238E27FC236}">
                      <a16:creationId xmlns:a16="http://schemas.microsoft.com/office/drawing/2014/main" id="{7AFFA272-51BB-694B-BBE5-8665FB8BBF33}"/>
                    </a:ext>
                  </a:extLst>
                </p:cNvPr>
                <p:cNvSpPr/>
                <p:nvPr/>
              </p:nvSpPr>
              <p:spPr>
                <a:xfrm>
                  <a:off x="6179424" y="4920675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7AFFA272-51BB-694B-BBE5-8665FB8B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9424" y="4920675"/>
                  <a:ext cx="660388" cy="55549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64A537A-DF94-BC40-A926-DE45431935EF}"/>
                </a:ext>
              </a:extLst>
            </p:cNvPr>
            <p:cNvCxnSpPr>
              <a:cxnSpLocks/>
              <a:stCxn id="65" idx="0"/>
              <a:endCxn id="64" idx="4"/>
            </p:cNvCxnSpPr>
            <p:nvPr/>
          </p:nvCxnSpPr>
          <p:spPr>
            <a:xfrm flipV="1">
              <a:off x="6509618" y="4509315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DC71579E-CDEA-A042-A0EB-2B88FA1E4783}"/>
                </a:ext>
              </a:extLst>
            </p:cNvPr>
            <p:cNvCxnSpPr>
              <a:stCxn id="48" idx="6"/>
              <a:endCxn id="53" idx="2"/>
            </p:cNvCxnSpPr>
            <p:nvPr/>
          </p:nvCxnSpPr>
          <p:spPr>
            <a:xfrm>
              <a:off x="3296166" y="4237144"/>
              <a:ext cx="657352" cy="1929677"/>
            </a:xfrm>
            <a:prstGeom prst="bentConnector3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8E5C61B3-61C6-964C-9E60-936578A54799}"/>
                </a:ext>
              </a:extLst>
            </p:cNvPr>
            <p:cNvCxnSpPr/>
            <p:nvPr/>
          </p:nvCxnSpPr>
          <p:spPr>
            <a:xfrm>
              <a:off x="4521079" y="4231570"/>
              <a:ext cx="657352" cy="1929677"/>
            </a:xfrm>
            <a:prstGeom prst="bentConnector3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2FBBBC56-5234-EA4C-B3B6-1164C5827B13}"/>
                </a:ext>
              </a:extLst>
            </p:cNvPr>
            <p:cNvCxnSpPr/>
            <p:nvPr/>
          </p:nvCxnSpPr>
          <p:spPr>
            <a:xfrm>
              <a:off x="5569765" y="4242718"/>
              <a:ext cx="657352" cy="1929677"/>
            </a:xfrm>
            <a:prstGeom prst="bentConnector3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87FCECCD-F944-9947-B04A-97A5E6FADC48}"/>
                    </a:ext>
                  </a:extLst>
                </p:cNvPr>
                <p:cNvSpPr/>
                <p:nvPr/>
              </p:nvSpPr>
              <p:spPr>
                <a:xfrm>
                  <a:off x="2688227" y="4926249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87FCECCD-F944-9947-B04A-97A5E6FADC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227" y="4926249"/>
                  <a:ext cx="660388" cy="55549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04033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𝑌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charset="0"/>
                      </a:rPr>
                      <m:t>):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lang="en-US" b="0" i="0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m</m:t>
                        </m:r>
                      </m:sub>
                    </m:sSub>
                    <m:r>
                      <a:rPr lang="en-US" b="0" i="0" dirty="0" smtClean="0">
                        <a:latin typeface="Cambria Math" charset="0"/>
                      </a:rPr>
                      <m:t> ~ </m:t>
                    </m:r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𝑍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/>
                  <a:t>using Gibbs sampling.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mr-IN" i="1" dirty="0" smtClean="0">
                        <a:latin typeface="Cambria Math" charset="0"/>
                      </a:rPr>
                      <m:t>…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 err="1" smtClean="0">
                            <a:latin typeface="Cambria Math" charset="0"/>
                          </a:rPr>
                          <m:t>𝑖𝑘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using topic-conditioned RNN.</a:t>
                </a:r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err="1"/>
                  <a:t>’s</a:t>
                </a:r>
                <a:r>
                  <a:rPr lang="en-US" dirty="0"/>
                  <a:t> follow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𝑌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charset="0"/>
                      </a:rPr>
                      <m:t>).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5764-6B6D-A545-A550-2683083F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5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Ability to handle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300" dirty="0"/>
              <a:t>In formal methods and synthesis, specification</a:t>
            </a:r>
            <a:r>
              <a:rPr lang="en-US" sz="2300" dirty="0">
                <a:solidFill>
                  <a:srgbClr val="00B050"/>
                </a:solidFill>
              </a:rPr>
              <a:t> </a:t>
            </a:r>
            <a:r>
              <a:rPr lang="en-US" sz="2300" dirty="0"/>
              <a:t>is a </a:t>
            </a:r>
            <a:r>
              <a:rPr lang="en-US" sz="2300" dirty="0">
                <a:solidFill>
                  <a:srgbClr val="00B050"/>
                </a:solidFill>
              </a:rPr>
              <a:t>Boolean property.</a:t>
            </a:r>
            <a:r>
              <a:rPr lang="en-US" sz="2300" dirty="0"/>
              <a:t> A solution is valid </a:t>
            </a:r>
            <a:r>
              <a:rPr lang="en-US" sz="2300" dirty="0" err="1"/>
              <a:t>iff</a:t>
            </a:r>
            <a:r>
              <a:rPr lang="en-US" sz="2300" dirty="0"/>
              <a:t> it satisfies this property.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sz="2100" dirty="0">
              <a:solidFill>
                <a:srgbClr val="00B050"/>
              </a:solidFill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sz="2100" dirty="0">
              <a:solidFill>
                <a:srgbClr val="00B050"/>
              </a:solidFill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sz="2100" dirty="0">
              <a:solidFill>
                <a:srgbClr val="00B050"/>
              </a:solidFill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100" dirty="0"/>
              <a:t>Formal specifications are too costly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100" dirty="0" err="1">
                <a:solidFill>
                  <a:srgbClr val="00B050"/>
                </a:solidFill>
              </a:rPr>
              <a:t>Underspecifications</a:t>
            </a:r>
            <a:r>
              <a:rPr lang="en-US" sz="2100" dirty="0"/>
              <a:t> can lead to meaningless output.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sz="2100" dirty="0"/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sz="2300" dirty="0"/>
          </a:p>
          <a:p>
            <a:pPr marL="0" indent="0">
              <a:buNone/>
            </a:pPr>
            <a:r>
              <a:rPr lang="en-US" sz="2300" dirty="0">
                <a:solidFill>
                  <a:srgbClr val="002060"/>
                </a:solidFill>
              </a:rPr>
              <a:t>Humans can generalize imprecise and incomplete specifications.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52056" y="2535936"/>
            <a:ext cx="6671397" cy="841248"/>
            <a:chOff x="1315480" y="2633472"/>
            <a:chExt cx="6671397" cy="841248"/>
          </a:xfrm>
        </p:grpSpPr>
        <p:sp>
          <p:nvSpPr>
            <p:cNvPr id="8" name="Rounded Rectangle 7"/>
            <p:cNvSpPr/>
            <p:nvPr/>
          </p:nvSpPr>
          <p:spPr>
            <a:xfrm>
              <a:off x="2987040" y="2633472"/>
              <a:ext cx="2206752" cy="841248"/>
            </a:xfrm>
            <a:prstGeom prst="roundRect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Combinatorial Syntax-Guided Synthesizer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5466332" y="2799182"/>
              <a:ext cx="641860" cy="524256"/>
            </a:xfrm>
            <a:prstGeom prst="rightArrow">
              <a:avLst>
                <a:gd name="adj1" fmla="val 50000"/>
                <a:gd name="adj2" fmla="val 66279"/>
              </a:avLst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072640" y="2830137"/>
              <a:ext cx="641860" cy="524256"/>
            </a:xfrm>
            <a:prstGeom prst="rightArrow">
              <a:avLst>
                <a:gd name="adj1" fmla="val 50000"/>
                <a:gd name="adj2" fmla="val 66279"/>
              </a:avLst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315480" y="2818587"/>
                  <a:ext cx="4846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𝜑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5480" y="2818587"/>
                  <a:ext cx="484620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380732" y="2818586"/>
                  <a:ext cx="16061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charset="0"/>
                          </a:rPr>
                          <m:t>Prog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⇒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𝜑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0732" y="2818586"/>
                  <a:ext cx="160614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00000" b="-132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ounded Rectangle 14"/>
          <p:cNvSpPr/>
          <p:nvPr/>
        </p:nvSpPr>
        <p:spPr>
          <a:xfrm>
            <a:off x="3383280" y="4496003"/>
            <a:ext cx="1469136" cy="841248"/>
          </a:xfrm>
          <a:prstGeom prst="round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Synthesizer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124956" y="4681117"/>
            <a:ext cx="641860" cy="524256"/>
          </a:xfrm>
          <a:prstGeom prst="rightArrow">
            <a:avLst>
              <a:gd name="adj1" fmla="val 50000"/>
              <a:gd name="adj2" fmla="val 66279"/>
            </a:avLst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2468880" y="4692668"/>
            <a:ext cx="641860" cy="524256"/>
          </a:xfrm>
          <a:prstGeom prst="rightArrow">
            <a:avLst>
              <a:gd name="adj1" fmla="val 50000"/>
              <a:gd name="adj2" fmla="val 66279"/>
            </a:avLst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1405" y="4773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BufferedReader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09682" y="4773968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BufferedReader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6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861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874837"/>
                <a:ext cx="8229600" cy="4754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002060"/>
                    </a:solidFill>
                  </a:rPr>
                  <a:t>Goal: </a:t>
                </a:r>
                <a:r>
                  <a:rPr lang="en-US" sz="2400" dirty="0"/>
                  <a:t>Compute the sum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Prog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|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Prog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Prog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 Y ranges over paths in an automaton.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b="1" dirty="0"/>
                  <a:t>A problem in automata analysis!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We estimate sum by sampling.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874837"/>
                <a:ext cx="8229600" cy="4754563"/>
              </a:xfrm>
              <a:blipFill>
                <a:blip r:embed="rId2"/>
                <a:stretch>
                  <a:fillRect l="-1235" t="-2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3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078" y="19368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Back to the example</a:t>
            </a:r>
            <a:r>
              <a:rPr lang="is-IS" sz="3600" dirty="0"/>
              <a:t>…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8678" y="1339850"/>
            <a:ext cx="3886200" cy="4756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700" dirty="0" err="1">
                <a:latin typeface="Courier"/>
                <a:cs typeface="Courier"/>
              </a:rPr>
              <a:t>AlertDialog.Builder</a:t>
            </a:r>
            <a:r>
              <a:rPr lang="en-US" sz="1700" dirty="0">
                <a:latin typeface="Courier"/>
                <a:cs typeface="Courier"/>
              </a:rPr>
              <a:t> b = </a:t>
            </a:r>
            <a:br>
              <a:rPr lang="en-US" sz="1700" dirty="0">
                <a:latin typeface="Courier"/>
                <a:cs typeface="Courier"/>
              </a:rPr>
            </a:br>
            <a:r>
              <a:rPr lang="en-US" sz="1700" b="1" dirty="0">
                <a:solidFill>
                  <a:srgbClr val="FF0000"/>
                </a:solidFill>
                <a:latin typeface="Courier"/>
                <a:cs typeface="Courier"/>
              </a:rPr>
              <a:t>new </a:t>
            </a:r>
            <a:r>
              <a:rPr lang="en-US" sz="1700" b="1" dirty="0" err="1">
                <a:solidFill>
                  <a:srgbClr val="FF0000"/>
                </a:solidFill>
                <a:latin typeface="Courier"/>
                <a:cs typeface="Courier"/>
              </a:rPr>
              <a:t>AlertDialog.Builder</a:t>
            </a:r>
            <a:r>
              <a:rPr lang="en-US" sz="1700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is-IS" sz="1700" dirty="0">
                <a:solidFill>
                  <a:srgbClr val="FF0000"/>
                </a:solidFill>
                <a:latin typeface="Courier"/>
                <a:cs typeface="Courier"/>
              </a:rPr>
              <a:t>…</a:t>
            </a:r>
            <a:r>
              <a:rPr lang="en-US" sz="1700" dirty="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US" sz="1700" b="1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</a:p>
          <a:p>
            <a:pPr marL="0" indent="0">
              <a:buFont typeface="Arial"/>
              <a:buNone/>
            </a:pPr>
            <a:r>
              <a:rPr lang="en-US" sz="1700" b="1" dirty="0" err="1">
                <a:solidFill>
                  <a:srgbClr val="FF0000"/>
                </a:solidFill>
                <a:latin typeface="Courier"/>
                <a:cs typeface="Courier"/>
              </a:rPr>
              <a:t>b.setTitle</a:t>
            </a:r>
            <a:r>
              <a:rPr lang="en-US" sz="1700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is-IS" sz="1700" b="1" dirty="0">
                <a:solidFill>
                  <a:srgbClr val="FF0000"/>
                </a:solidFill>
                <a:latin typeface="Courier"/>
                <a:cs typeface="Courier"/>
              </a:rPr>
              <a:t>…</a:t>
            </a:r>
            <a:r>
              <a:rPr lang="en-US" sz="1700" b="1" dirty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700" dirty="0">
                <a:solidFill>
                  <a:srgbClr val="000090"/>
                </a:solidFill>
                <a:latin typeface="Courier"/>
                <a:cs typeface="Courier"/>
              </a:rPr>
              <a:t>if</a:t>
            </a:r>
            <a:r>
              <a:rPr lang="en-US" sz="1700" dirty="0">
                <a:latin typeface="Courier"/>
                <a:cs typeface="Courier"/>
              </a:rPr>
              <a:t> 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 {</a:t>
            </a:r>
          </a:p>
          <a:p>
            <a:pPr marL="0" indent="0">
              <a:buFont typeface="Arial"/>
              <a:buNone/>
            </a:pPr>
            <a:r>
              <a:rPr lang="en-US" sz="1700" dirty="0">
                <a:latin typeface="Courier"/>
                <a:cs typeface="Courier"/>
              </a:rPr>
              <a:t> </a:t>
            </a:r>
            <a:r>
              <a:rPr lang="en-US" sz="1700" dirty="0" err="1">
                <a:latin typeface="Courier"/>
                <a:cs typeface="Courier"/>
              </a:rPr>
              <a:t>b.setItems</a:t>
            </a:r>
            <a:r>
              <a:rPr lang="en-US" sz="1700" dirty="0">
                <a:latin typeface="Courier"/>
                <a:cs typeface="Courier"/>
              </a:rPr>
              <a:t> 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700" dirty="0">
                <a:latin typeface="Courier"/>
                <a:cs typeface="Courier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700" dirty="0">
                <a:solidFill>
                  <a:srgbClr val="000090"/>
                </a:solidFill>
                <a:latin typeface="Courier"/>
                <a:cs typeface="Courier"/>
              </a:rPr>
              <a:t>else if </a:t>
            </a:r>
            <a:r>
              <a:rPr lang="en-US" sz="1700" dirty="0">
                <a:latin typeface="Courier"/>
                <a:cs typeface="Courier"/>
              </a:rPr>
              <a:t>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 {</a:t>
            </a:r>
          </a:p>
          <a:p>
            <a:pPr marL="0" indent="0">
              <a:buFont typeface="Arial"/>
              <a:buNone/>
            </a:pPr>
            <a:r>
              <a:rPr lang="en-US" sz="1700" dirty="0">
                <a:latin typeface="Courier"/>
                <a:cs typeface="Courier"/>
              </a:rPr>
              <a:t>  </a:t>
            </a:r>
            <a:r>
              <a:rPr lang="en-US" sz="1700" dirty="0" err="1">
                <a:latin typeface="Courier"/>
                <a:cs typeface="Courier"/>
              </a:rPr>
              <a:t>b.setItems</a:t>
            </a:r>
            <a:r>
              <a:rPr lang="en-US" sz="1700" dirty="0">
                <a:latin typeface="Courier"/>
                <a:cs typeface="Courier"/>
              </a:rPr>
              <a:t>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700" dirty="0">
                <a:latin typeface="Courier"/>
                <a:cs typeface="Courier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700" b="1" dirty="0" err="1">
                <a:solidFill>
                  <a:srgbClr val="FF0000"/>
                </a:solidFill>
                <a:latin typeface="Courier"/>
                <a:cs typeface="Courier"/>
              </a:rPr>
              <a:t>b.show</a:t>
            </a:r>
            <a:r>
              <a:rPr lang="en-US" sz="1700" b="1" dirty="0">
                <a:solidFill>
                  <a:srgbClr val="FF0000"/>
                </a:solidFill>
                <a:latin typeface="Courier"/>
                <a:cs typeface="Courier"/>
              </a:rPr>
              <a:t>();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5" name="Picture 4" descr="dialog_list_my_ap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276879"/>
            <a:ext cx="1828800" cy="3289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678" y="5132623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ea typeface="Helvetica Neue" charset="0"/>
                <a:cs typeface="Helvetica Neue" charset="0"/>
              </a:rPr>
              <a:t>The model assigns the buggy path a very low probability.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ea typeface="Helvetica Neue" charset="0"/>
                <a:cs typeface="Helvetica Neue" charset="0"/>
              </a:rPr>
              <a:t>Leads to a high anomaly score (3.16) for the program.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ea typeface="Helvetica Neue" charset="0"/>
                <a:cs typeface="Helvetica Neue" charset="0"/>
              </a:rPr>
              <a:t>Deleting the path from the automaton reduces score to 0.01.</a:t>
            </a:r>
          </a:p>
        </p:txBody>
      </p:sp>
    </p:spTree>
    <p:extLst>
      <p:ext uri="{BB962C8B-B14F-4D97-AF65-F5344CB8AC3E}">
        <p14:creationId xmlns:p14="http://schemas.microsoft.com/office/powerpoint/2010/main" val="4046220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BayouDebug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30425"/>
            <a:ext cx="7886700" cy="2670175"/>
          </a:xfrm>
        </p:spPr>
        <p:txBody>
          <a:bodyPr>
            <a:normAutofit/>
          </a:bodyPr>
          <a:lstStyle/>
          <a:p>
            <a:r>
              <a:rPr lang="en-US" sz="2400" dirty="0"/>
              <a:t>Detecting anomalous API usage in Java/Android code</a:t>
            </a:r>
          </a:p>
          <a:p>
            <a:pPr lvl="1"/>
            <a:r>
              <a:rPr lang="en-US" sz="2200" dirty="0"/>
              <a:t>Built using </a:t>
            </a:r>
            <a:r>
              <a:rPr lang="en-US" sz="2200" dirty="0" err="1"/>
              <a:t>Tensorflow</a:t>
            </a:r>
            <a:r>
              <a:rPr lang="en-US" sz="2200" dirty="0"/>
              <a:t>, </a:t>
            </a:r>
            <a:r>
              <a:rPr lang="en-US" sz="2200" dirty="0" err="1"/>
              <a:t>scikit</a:t>
            </a:r>
            <a:r>
              <a:rPr lang="en-US" sz="2200" dirty="0"/>
              <a:t>-learn, and Soot</a:t>
            </a:r>
          </a:p>
          <a:p>
            <a:endParaRPr lang="en-US" sz="2400" dirty="0"/>
          </a:p>
          <a:p>
            <a:r>
              <a:rPr lang="en-US" sz="2400" dirty="0"/>
              <a:t>Evaluated on a corpus of 2500 Android apps, ~180 million lines of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4304" y="6079252"/>
            <a:ext cx="359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Called </a:t>
            </a:r>
            <a:r>
              <a:rPr lang="en-US" i="1" dirty="0"/>
              <a:t>Salento </a:t>
            </a:r>
            <a:r>
              <a:rPr lang="en-US" dirty="0"/>
              <a:t>in original paper.</a:t>
            </a:r>
          </a:p>
        </p:txBody>
      </p:sp>
    </p:spTree>
    <p:extLst>
      <p:ext uri="{BB962C8B-B14F-4D97-AF65-F5344CB8AC3E}">
        <p14:creationId xmlns:p14="http://schemas.microsoft.com/office/powerpoint/2010/main" val="1110232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Showing dialog boxes without buttons</a:t>
            </a:r>
          </a:p>
          <a:p>
            <a:r>
              <a:rPr lang="en-US" sz="2200" dirty="0"/>
              <a:t>Using improper encryption mode</a:t>
            </a:r>
          </a:p>
          <a:p>
            <a:r>
              <a:rPr lang="en-US" sz="2200" dirty="0"/>
              <a:t>Single crypto object used to encrypt/decrypt multiple data</a:t>
            </a:r>
          </a:p>
          <a:p>
            <a:r>
              <a:rPr lang="en-US" sz="2200" dirty="0"/>
              <a:t>Closing unopened Bluetooth socket</a:t>
            </a:r>
          </a:p>
          <a:p>
            <a:r>
              <a:rPr lang="en-US" sz="2200" dirty="0"/>
              <a:t>Failed socket connection left unclosed</a:t>
            </a:r>
          </a:p>
          <a:p>
            <a:r>
              <a:rPr lang="en-US" sz="2200" dirty="0"/>
              <a:t>Dialog displayed without message</a:t>
            </a:r>
          </a:p>
          <a:p>
            <a:r>
              <a:rPr lang="en-US" sz="2200" dirty="0"/>
              <a:t>Unusual button text </a:t>
            </a:r>
          </a:p>
          <a:p>
            <a:r>
              <a:rPr lang="is-IS" sz="2200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257800"/>
            <a:ext cx="6854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Example behaviors of programs with top-10% anomaly scores</a:t>
            </a:r>
          </a:p>
        </p:txBody>
      </p:sp>
    </p:spTree>
    <p:extLst>
      <p:ext uri="{BB962C8B-B14F-4D97-AF65-F5344CB8AC3E}">
        <p14:creationId xmlns:p14="http://schemas.microsoft.com/office/powerpoint/2010/main" val="37578073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anomaly scores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58" y="1825625"/>
            <a:ext cx="5149083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976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plot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76400"/>
            <a:ext cx="3733800" cy="41010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992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random mutations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28800"/>
            <a:ext cx="4836808" cy="381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638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 to the Bayou framework</a:t>
            </a:r>
          </a:p>
          <a:p>
            <a:pPr lvl="1"/>
            <a:r>
              <a:rPr lang="en-US" dirty="0" err="1"/>
              <a:t>BayouSynth</a:t>
            </a:r>
            <a:endParaRPr lang="en-US" dirty="0"/>
          </a:p>
          <a:p>
            <a:pPr lvl="1"/>
            <a:r>
              <a:rPr lang="en-US" dirty="0"/>
              <a:t>Underlying probabilistic model</a:t>
            </a:r>
          </a:p>
          <a:p>
            <a:pPr lvl="1"/>
            <a:r>
              <a:rPr lang="en-US" dirty="0" err="1"/>
              <a:t>BayouDebug</a:t>
            </a:r>
            <a:endParaRPr lang="en-US" dirty="0"/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Implementing </a:t>
            </a:r>
            <a:r>
              <a:rPr lang="en-US" dirty="0" err="1"/>
              <a:t>BayouSynth</a:t>
            </a:r>
            <a:r>
              <a:rPr lang="en-US" dirty="0"/>
              <a:t> with deep neural networks</a:t>
            </a:r>
          </a:p>
          <a:p>
            <a:pPr lvl="1"/>
            <a:r>
              <a:rPr lang="en-US" dirty="0"/>
              <a:t>Feed-forward Neural Network</a:t>
            </a:r>
          </a:p>
          <a:p>
            <a:pPr lvl="1"/>
            <a:r>
              <a:rPr lang="en-US" dirty="0"/>
              <a:t>Recurrent Neural Network</a:t>
            </a:r>
          </a:p>
          <a:p>
            <a:pPr lvl="1"/>
            <a:r>
              <a:rPr lang="en-US" dirty="0"/>
              <a:t>The Encoder-Decoder architecture</a:t>
            </a:r>
          </a:p>
          <a:p>
            <a:pPr lvl="1"/>
            <a:r>
              <a:rPr lang="en-US" dirty="0"/>
              <a:t>Gaussian Encoder-Decoder</a:t>
            </a:r>
          </a:p>
          <a:p>
            <a:pPr lvl="1"/>
            <a:r>
              <a:rPr lang="en-US" dirty="0"/>
              <a:t>Type-directed synthesis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Implementing </a:t>
            </a:r>
            <a:r>
              <a:rPr lang="en-US" dirty="0" err="1"/>
              <a:t>BayouDebug</a:t>
            </a:r>
            <a:endParaRPr lang="en-US" dirty="0"/>
          </a:p>
          <a:p>
            <a:pPr lvl="1"/>
            <a:r>
              <a:rPr lang="en-US" dirty="0"/>
              <a:t>Latent Dirichlet Allocation and Topic-Conditioned RNN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834766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Uncertainty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1676400"/>
            <a:ext cx="7524750" cy="4351338"/>
          </a:xfrm>
        </p:spPr>
        <p:txBody>
          <a:bodyPr/>
          <a:lstStyle/>
          <a:p>
            <a:endParaRPr lang="en-US" dirty="0"/>
          </a:p>
          <a:p>
            <a:r>
              <a:rPr lang="en-US" sz="2600" dirty="0"/>
              <a:t>Formal methods and programming systems research typically ignore </a:t>
            </a:r>
            <a:r>
              <a:rPr lang="en-US" sz="2600" dirty="0">
                <a:solidFill>
                  <a:srgbClr val="07AE6D"/>
                </a:solidFill>
              </a:rPr>
              <a:t>uncertainty in intent </a:t>
            </a:r>
            <a:r>
              <a:rPr lang="en-US" sz="2600" dirty="0"/>
              <a:t>and </a:t>
            </a:r>
            <a:r>
              <a:rPr lang="en-US" sz="2600" dirty="0">
                <a:solidFill>
                  <a:srgbClr val="07AE6D"/>
                </a:solidFill>
              </a:rPr>
              <a:t>incompleteness of knowledge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This is unfortunate, as programming is a human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8788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Big Code can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30687"/>
          </a:xfrm>
        </p:spPr>
        <p:txBody>
          <a:bodyPr>
            <a:normAutofit/>
          </a:bodyPr>
          <a:lstStyle/>
          <a:p>
            <a:r>
              <a:rPr lang="en-US" sz="2400" dirty="0"/>
              <a:t>In formal methods and programming systems, one typically solves each problem from scratch. 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We can do better by exploiting common idioms and specifications.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Statistical models trained on large code corpora can provide this knowledge. 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Bayou uses deep models. However, in some scenarios, non-deep models with explicitly represented features might work as well or better.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3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28650" y="1752600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300" dirty="0"/>
                  <a:t>The space of programs of size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300" dirty="0"/>
                  <a:t> grows exponentially in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300" dirty="0"/>
                  <a:t>. This is a fundamental bottleneck for program synthesis. </a:t>
                </a:r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:r>
                  <a:rPr lang="en-US" sz="2300" dirty="0"/>
                  <a:t>Current solutions assume simple syntactic program model,</a:t>
                </a:r>
                <a:endParaRPr lang="en-US" sz="2000" dirty="0"/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US" sz="2100" dirty="0"/>
                  <a:t>either a detailed </a:t>
                </a:r>
                <a:r>
                  <a:rPr lang="en-US" sz="2100" dirty="0">
                    <a:solidFill>
                      <a:srgbClr val="07AE6D"/>
                    </a:solidFill>
                  </a:rPr>
                  <a:t>program sketch</a:t>
                </a:r>
                <a:r>
                  <a:rPr lang="en-US" sz="2100" dirty="0"/>
                  <a:t> as part of the problem,</a:t>
                </a:r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US" sz="2100" dirty="0"/>
                  <a:t>or a narrow </a:t>
                </a:r>
                <a:r>
                  <a:rPr lang="en-US" sz="2100" dirty="0">
                    <a:solidFill>
                      <a:srgbClr val="07AE6D"/>
                    </a:solidFill>
                  </a:rPr>
                  <a:t>domain-specific language</a:t>
                </a:r>
                <a:r>
                  <a:rPr lang="en-US" sz="2100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:r>
                  <a:rPr lang="en-US" sz="2300" dirty="0">
                    <a:solidFill>
                      <a:srgbClr val="002060"/>
                    </a:solidFill>
                  </a:rPr>
                  <a:t>Humans can zoom in on the relevant parts of this search space.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52600"/>
                <a:ext cx="7886700" cy="4351338"/>
              </a:xfrm>
              <a:prstGeom prst="rect">
                <a:avLst/>
              </a:prstGeom>
              <a:blipFill rotWithShape="0">
                <a:blip r:embed="rId2"/>
                <a:stretch>
                  <a:fillRect l="-1082" t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Much better search heuristics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15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4886"/>
            <a:ext cx="7886700" cy="1325563"/>
          </a:xfrm>
        </p:spPr>
        <p:txBody>
          <a:bodyPr/>
          <a:lstStyle/>
          <a:p>
            <a:r>
              <a:rPr lang="en-US" dirty="0"/>
              <a:t>Many models in recent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4319"/>
            <a:ext cx="7886700" cy="467565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Graphical models: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Predicting program properties from Big Code. </a:t>
            </a:r>
            <a:r>
              <a:rPr lang="en-US" sz="2200" dirty="0" err="1"/>
              <a:t>Raychev</a:t>
            </a:r>
            <a:r>
              <a:rPr lang="en-US" sz="2200" dirty="0"/>
              <a:t>, </a:t>
            </a:r>
            <a:r>
              <a:rPr lang="en-US" sz="2200" dirty="0" err="1"/>
              <a:t>Vechev</a:t>
            </a:r>
            <a:r>
              <a:rPr lang="en-US" sz="2200" dirty="0"/>
              <a:t>, and Krause. POPL 2015.</a:t>
            </a:r>
          </a:p>
          <a:p>
            <a:r>
              <a:rPr lang="en-US" sz="2400" dirty="0"/>
              <a:t>Extensions of Probabilistic grammars</a:t>
            </a:r>
          </a:p>
          <a:p>
            <a:pPr lvl="1"/>
            <a:r>
              <a:rPr lang="en-US" sz="1900" dirty="0"/>
              <a:t>Mining idioms from source code. </a:t>
            </a:r>
            <a:r>
              <a:rPr lang="en-US" sz="1900" dirty="0" err="1"/>
              <a:t>Allamanis</a:t>
            </a:r>
            <a:r>
              <a:rPr lang="en-US" sz="1900" dirty="0"/>
              <a:t> &amp; Sutton. FSE 2014. 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Structured generative models of natural source code. Maddison &amp; </a:t>
            </a:r>
            <a:r>
              <a:rPr lang="en-US" sz="1900" dirty="0" err="1"/>
              <a:t>Tarlow</a:t>
            </a:r>
            <a:r>
              <a:rPr lang="en-US" sz="1900" dirty="0"/>
              <a:t>. ICML 2014. </a:t>
            </a:r>
          </a:p>
          <a:p>
            <a:r>
              <a:rPr lang="en-US" sz="2400" dirty="0"/>
              <a:t>Feature synthesis + probabilistic grammars: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PHOG: Probabilistic model for code. </a:t>
            </a:r>
            <a:r>
              <a:rPr lang="en-US" sz="2200" dirty="0" err="1"/>
              <a:t>Bielik</a:t>
            </a:r>
            <a:r>
              <a:rPr lang="en-US" sz="2200" dirty="0"/>
              <a:t>, </a:t>
            </a:r>
            <a:r>
              <a:rPr lang="en-US" sz="2200" dirty="0" err="1"/>
              <a:t>Raychev</a:t>
            </a:r>
            <a:r>
              <a:rPr lang="en-US" sz="2200" dirty="0"/>
              <a:t>, and </a:t>
            </a:r>
            <a:r>
              <a:rPr lang="en-US" sz="2200" dirty="0" err="1"/>
              <a:t>Vechev</a:t>
            </a:r>
            <a:r>
              <a:rPr lang="en-US" sz="2200" dirty="0"/>
              <a:t>. ICML 2016.</a:t>
            </a:r>
            <a:endParaRPr lang="en-US" sz="2400" dirty="0"/>
          </a:p>
          <a:p>
            <a:r>
              <a:rPr lang="en-US" sz="2400" dirty="0"/>
              <a:t>Graph neural networks: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Learning to represent graphs with programs. </a:t>
            </a:r>
            <a:r>
              <a:rPr lang="en-US" sz="2000" dirty="0" err="1"/>
              <a:t>Allamanis</a:t>
            </a:r>
            <a:r>
              <a:rPr lang="en-US" sz="2000" dirty="0"/>
              <a:t>, </a:t>
            </a:r>
            <a:r>
              <a:rPr lang="en-US" sz="2000" dirty="0" err="1"/>
              <a:t>Brockschmidt</a:t>
            </a:r>
            <a:r>
              <a:rPr lang="en-US" sz="2000" dirty="0"/>
              <a:t>, </a:t>
            </a:r>
            <a:r>
              <a:rPr lang="en-US" sz="2000" dirty="0" err="1"/>
              <a:t>Khademi</a:t>
            </a:r>
            <a:r>
              <a:rPr lang="en-US" sz="2000" dirty="0"/>
              <a:t>. ICLR 2018.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563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4886"/>
            <a:ext cx="7886700" cy="1325563"/>
          </a:xfrm>
        </p:spPr>
        <p:txBody>
          <a:bodyPr/>
          <a:lstStyle/>
          <a:p>
            <a:r>
              <a:rPr lang="en-US" dirty="0"/>
              <a:t>Many models in recent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4319"/>
            <a:ext cx="7886700" cy="467565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Graphical models: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Predicting program properties from Big Code. </a:t>
            </a:r>
            <a:r>
              <a:rPr lang="en-US" sz="2200" dirty="0" err="1"/>
              <a:t>Raychev</a:t>
            </a:r>
            <a:r>
              <a:rPr lang="en-US" sz="2200" dirty="0"/>
              <a:t>, </a:t>
            </a:r>
            <a:r>
              <a:rPr lang="en-US" sz="2200" dirty="0" err="1"/>
              <a:t>Vechev</a:t>
            </a:r>
            <a:r>
              <a:rPr lang="en-US" sz="2200" dirty="0"/>
              <a:t>, and Krause. POPL 2015.</a:t>
            </a:r>
          </a:p>
          <a:p>
            <a:r>
              <a:rPr lang="en-US" sz="2400" dirty="0"/>
              <a:t>Extensions of Probabilistic grammars</a:t>
            </a:r>
          </a:p>
          <a:p>
            <a:pPr lvl="1"/>
            <a:r>
              <a:rPr lang="en-US" sz="1900" dirty="0"/>
              <a:t>Mining idioms from source code. </a:t>
            </a:r>
            <a:r>
              <a:rPr lang="en-US" sz="1900" dirty="0" err="1"/>
              <a:t>Allamanis</a:t>
            </a:r>
            <a:r>
              <a:rPr lang="en-US" sz="1900" dirty="0"/>
              <a:t> &amp; Sutton. FSE 2014. 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Structured generative models of natural source code. Maddison &amp; </a:t>
            </a:r>
            <a:r>
              <a:rPr lang="en-US" sz="1900" dirty="0" err="1"/>
              <a:t>Tarlow</a:t>
            </a:r>
            <a:r>
              <a:rPr lang="en-US" sz="1900" dirty="0"/>
              <a:t>. ICML 2014. </a:t>
            </a:r>
          </a:p>
          <a:p>
            <a:r>
              <a:rPr lang="en-US" sz="2400" dirty="0"/>
              <a:t>Feature synthesis + probabilistic grammars: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PHOG: Probabilistic model for code. </a:t>
            </a:r>
            <a:r>
              <a:rPr lang="en-US" sz="2200" dirty="0" err="1"/>
              <a:t>Bielik</a:t>
            </a:r>
            <a:r>
              <a:rPr lang="en-US" sz="2200" dirty="0"/>
              <a:t>, </a:t>
            </a:r>
            <a:r>
              <a:rPr lang="en-US" sz="2200" dirty="0" err="1"/>
              <a:t>Raychev</a:t>
            </a:r>
            <a:r>
              <a:rPr lang="en-US" sz="2200" dirty="0"/>
              <a:t>, and </a:t>
            </a:r>
            <a:r>
              <a:rPr lang="en-US" sz="2200" dirty="0" err="1"/>
              <a:t>Vechev</a:t>
            </a:r>
            <a:r>
              <a:rPr lang="en-US" sz="2200" dirty="0"/>
              <a:t>. ICML 2016.</a:t>
            </a:r>
            <a:endParaRPr lang="en-US" sz="2400" dirty="0"/>
          </a:p>
          <a:p>
            <a:r>
              <a:rPr lang="en-US" sz="2400" dirty="0"/>
              <a:t>Graph neural networks: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Learning to represent graphs with programs. </a:t>
            </a:r>
            <a:r>
              <a:rPr lang="en-US" sz="2000" dirty="0" err="1"/>
              <a:t>Allamanis</a:t>
            </a:r>
            <a:r>
              <a:rPr lang="en-US" sz="2000" dirty="0"/>
              <a:t>, </a:t>
            </a:r>
            <a:r>
              <a:rPr lang="en-US" sz="2000" dirty="0" err="1"/>
              <a:t>Brockschmidt</a:t>
            </a:r>
            <a:r>
              <a:rPr lang="en-US" sz="2000" dirty="0"/>
              <a:t>, </a:t>
            </a:r>
            <a:r>
              <a:rPr lang="en-US" sz="2000" dirty="0" err="1"/>
              <a:t>Khademi</a:t>
            </a:r>
            <a:r>
              <a:rPr lang="en-US" sz="2000" dirty="0"/>
              <a:t>. ICLR 2018.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21296" y="4661452"/>
            <a:ext cx="6579704" cy="1568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Emerging wisdom: straightforward application of </a:t>
            </a:r>
          </a:p>
          <a:p>
            <a:pPr algn="ctr"/>
            <a:r>
              <a:rPr lang="en-US" sz="2200" dirty="0"/>
              <a:t>off-the-shelf ML models can only go so far</a:t>
            </a:r>
          </a:p>
        </p:txBody>
      </p:sp>
    </p:spTree>
    <p:extLst>
      <p:ext uri="{BB962C8B-B14F-4D97-AF65-F5344CB8AC3E}">
        <p14:creationId xmlns:p14="http://schemas.microsoft.com/office/powerpoint/2010/main" val="40386400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PL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06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Programs are different from traditional ML domains:</a:t>
            </a:r>
          </a:p>
          <a:p>
            <a:pPr lvl="1"/>
            <a:r>
              <a:rPr lang="en-US" sz="2000" dirty="0"/>
              <a:t>More structured</a:t>
            </a:r>
          </a:p>
          <a:p>
            <a:pPr lvl="1"/>
            <a:r>
              <a:rPr lang="en-US" sz="2000" dirty="0"/>
              <a:t>Crisp requirements such as type safety.</a:t>
            </a:r>
          </a:p>
          <a:p>
            <a:pPr lvl="1"/>
            <a:endParaRPr lang="en-US" sz="2000" dirty="0"/>
          </a:p>
          <a:p>
            <a:r>
              <a:rPr lang="en-US" sz="2400" dirty="0"/>
              <a:t>PL ideas such as types, logical deduction, compositionality are critical to handling discrete program structure and enforcing guarantees.</a:t>
            </a:r>
          </a:p>
          <a:p>
            <a:endParaRPr lang="en-US" sz="2400" dirty="0"/>
          </a:p>
          <a:p>
            <a:r>
              <a:rPr lang="en-US" sz="2400" b="1" dirty="0"/>
              <a:t>Needed: </a:t>
            </a:r>
            <a:r>
              <a:rPr lang="en-US" sz="2400" dirty="0"/>
              <a:t>a science of software that combines classic PL with statistical, data-driven ideas.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341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793D4-CB50-EB4F-8189-DBA29F937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7E63E-FE6C-6542-86C4-1C5C893E45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25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71600"/>
            <a:ext cx="7543800" cy="3657600"/>
          </a:xfrm>
        </p:spPr>
        <p:txBody>
          <a:bodyPr>
            <a:normAutofit/>
          </a:bodyPr>
          <a:lstStyle/>
          <a:p>
            <a:r>
              <a:rPr lang="en-US" sz="3400" dirty="0"/>
              <a:t>Lesson from other areas of AI:</a:t>
            </a:r>
            <a:br>
              <a:rPr lang="en-US" sz="3400" dirty="0"/>
            </a:br>
            <a:r>
              <a:rPr lang="en-US" sz="3400" dirty="0"/>
              <a:t>Use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8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352800" y="1963122"/>
            <a:ext cx="3641613" cy="16182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programmers use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38600"/>
            <a:ext cx="1905000" cy="190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29000" y="4191000"/>
            <a:ext cx="53340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Programmers use this data to build mental models of </a:t>
            </a:r>
            <a:r>
              <a:rPr lang="en-US" sz="2100" i="1" dirty="0"/>
              <a:t>how to design programs.</a:t>
            </a:r>
          </a:p>
          <a:p>
            <a:endParaRPr lang="en-US" sz="2100" i="1" dirty="0"/>
          </a:p>
          <a:p>
            <a:r>
              <a:rPr lang="en-US" sz="2100" dirty="0"/>
              <a:t>This model lets them interpret programmer intent and “guess” the structure of solutions.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0" y="2167116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1900" dirty="0"/>
              <a:t>Textbooks, documentation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900" dirty="0"/>
              <a:t>Forums, chats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900" dirty="0"/>
              <a:t>Other people’s code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900" dirty="0"/>
              <a:t>Personal experience</a:t>
            </a:r>
          </a:p>
        </p:txBody>
      </p:sp>
      <p:sp>
        <p:nvSpPr>
          <p:cNvPr id="14" name="Striped Right Arrow 13"/>
          <p:cNvSpPr/>
          <p:nvPr/>
        </p:nvSpPr>
        <p:spPr>
          <a:xfrm rot="8760476">
            <a:off x="2243217" y="3633142"/>
            <a:ext cx="1185680" cy="484632"/>
          </a:xfrm>
          <a:prstGeom prst="striped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Cloud Callout 14"/>
          <p:cNvSpPr/>
          <p:nvPr/>
        </p:nvSpPr>
        <p:spPr>
          <a:xfrm>
            <a:off x="271624" y="1963122"/>
            <a:ext cx="2852576" cy="1380582"/>
          </a:xfrm>
          <a:prstGeom prst="cloudCallout">
            <a:avLst>
              <a:gd name="adj1" fmla="val 1911"/>
              <a:gd name="adj2" fmla="val 10153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OK, so I need to open this text file, parse it, and</a:t>
            </a:r>
            <a:r>
              <a:rPr lang="mr-IN" sz="1700" dirty="0">
                <a:solidFill>
                  <a:schemeClr val="tx1"/>
                </a:solidFill>
              </a:rPr>
              <a:t>…</a:t>
            </a:r>
            <a:endParaRPr 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119" y="1143000"/>
            <a:ext cx="7219950" cy="3657600"/>
          </a:xfrm>
        </p:spPr>
        <p:txBody>
          <a:bodyPr>
            <a:normAutofit/>
          </a:bodyPr>
          <a:lstStyle/>
          <a:p>
            <a:r>
              <a:rPr lang="en-US" sz="3200" dirty="0"/>
              <a:t>Probabilistic models let us mimic this process inside a synthesizer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7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60691"/>
            <a:ext cx="1524000" cy="15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program synthesis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36313"/>
            <a:ext cx="2057400" cy="365125"/>
          </a:xfrm>
        </p:spPr>
        <p:txBody>
          <a:bodyPr/>
          <a:lstStyle/>
          <a:p>
            <a:fld id="{CF514AF9-C0A3-D948-905C-91873489708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655702" y="1650891"/>
            <a:ext cx="2852576" cy="1226344"/>
          </a:xfrm>
          <a:prstGeom prst="cloudCallout">
            <a:avLst>
              <a:gd name="adj1" fmla="val -4609"/>
              <a:gd name="adj2" fmla="val 113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idealized program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743199" y="4065165"/>
            <a:ext cx="2971801" cy="484632"/>
          </a:xfrm>
          <a:prstGeom prst="rightArrow">
            <a:avLst>
              <a:gd name="adj1" fmla="val 50000"/>
              <a:gd name="adj2" fmla="val 75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67000" y="344296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Evidence about what the program does</a:t>
            </a:r>
          </a:p>
        </p:txBody>
      </p:sp>
      <p:sp>
        <p:nvSpPr>
          <p:cNvPr id="19" name="Right Arrow 18"/>
          <p:cNvSpPr/>
          <p:nvPr/>
        </p:nvSpPr>
        <p:spPr>
          <a:xfrm flipH="1">
            <a:off x="2743199" y="4674765"/>
            <a:ext cx="2895599" cy="484632"/>
          </a:xfrm>
          <a:prstGeom prst="rightArrow">
            <a:avLst>
              <a:gd name="adj1" fmla="val 50000"/>
              <a:gd name="adj2" fmla="val 75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824095" y="5232291"/>
            <a:ext cx="292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Candidate implementations,</a:t>
            </a:r>
            <a:br>
              <a:rPr lang="en-US" dirty="0"/>
            </a:br>
            <a:r>
              <a:rPr lang="en-US" dirty="0"/>
              <a:t>based on posterior</a:t>
            </a:r>
          </a:p>
        </p:txBody>
      </p:sp>
      <p:sp>
        <p:nvSpPr>
          <p:cNvPr id="24" name="Cloud 23"/>
          <p:cNvSpPr/>
          <p:nvPr/>
        </p:nvSpPr>
        <p:spPr>
          <a:xfrm>
            <a:off x="5132764" y="1325035"/>
            <a:ext cx="3166262" cy="184985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Prior distribution over syntax of programs and their associated evidence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41210" y="2993227"/>
            <a:ext cx="1921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Learned</a:t>
            </a:r>
          </a:p>
          <a:p>
            <a:pPr algn="r"/>
            <a:r>
              <a:rPr lang="en-US" dirty="0"/>
              <a:t>from data</a:t>
            </a:r>
          </a:p>
        </p:txBody>
      </p:sp>
      <p:sp>
        <p:nvSpPr>
          <p:cNvPr id="26" name="Right Arrow 25"/>
          <p:cNvSpPr/>
          <p:nvPr/>
        </p:nvSpPr>
        <p:spPr>
          <a:xfrm rot="5400000">
            <a:off x="6656758" y="3452334"/>
            <a:ext cx="734717" cy="484632"/>
          </a:xfrm>
          <a:prstGeom prst="rightArrow">
            <a:avLst>
              <a:gd name="adj1" fmla="val 50000"/>
              <a:gd name="adj2" fmla="val 75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096000" y="4191000"/>
            <a:ext cx="1951551" cy="9177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ea typeface="Helvetica Neue" charset="0"/>
                <a:cs typeface="Helvetica Neue" charset="0"/>
              </a:rPr>
              <a:t>Synthesizer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08303" y="5232291"/>
            <a:ext cx="2431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Posterior distribution over program syntax </a:t>
            </a:r>
          </a:p>
        </p:txBody>
      </p:sp>
    </p:spTree>
    <p:extLst>
      <p:ext uri="{BB962C8B-B14F-4D97-AF65-F5344CB8AC3E}">
        <p14:creationId xmlns:p14="http://schemas.microsoft.com/office/powerpoint/2010/main" val="178196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BayouSynth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Data-driven synthesis of API usage idioms</a:t>
            </a:r>
          </a:p>
          <a:p>
            <a:r>
              <a:rPr lang="en-US" dirty="0"/>
              <a:t>Web demo: </a:t>
            </a:r>
            <a:r>
              <a:rPr lang="en-US" dirty="0">
                <a:hlinkClick r:id="rId3"/>
              </a:rPr>
              <a:t>www.askbayou.com</a:t>
            </a:r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github.com/</a:t>
            </a:r>
            <a:r>
              <a:rPr lang="en-US" dirty="0" err="1">
                <a:hlinkClick r:id="rId4"/>
              </a:rPr>
              <a:t>capergroup</a:t>
            </a:r>
            <a:r>
              <a:rPr lang="en-US" dirty="0">
                <a:hlinkClick r:id="rId4"/>
              </a:rPr>
              <a:t>/bayou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5162938"/>
            <a:ext cx="7631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a typeface="Helvetica Neue" charset="0"/>
                <a:cs typeface="Helvetica Neue" charset="0"/>
              </a:rPr>
              <a:t>Neural Sketch Learning for Conditional Program Generation.</a:t>
            </a:r>
          </a:p>
          <a:p>
            <a:r>
              <a:rPr lang="en-US" dirty="0">
                <a:ea typeface="Helvetica Neue" charset="0"/>
                <a:cs typeface="Helvetica Neue" charset="0"/>
              </a:rPr>
              <a:t>Vijayaraghavan Murali, </a:t>
            </a:r>
            <a:r>
              <a:rPr lang="en-US" dirty="0" err="1">
                <a:ea typeface="Helvetica Neue" charset="0"/>
                <a:cs typeface="Helvetica Neue" charset="0"/>
              </a:rPr>
              <a:t>Letao</a:t>
            </a:r>
            <a:r>
              <a:rPr lang="en-US" dirty="0">
                <a:ea typeface="Helvetica Neue" charset="0"/>
                <a:cs typeface="Helvetica Neue" charset="0"/>
              </a:rPr>
              <a:t> Qi, </a:t>
            </a:r>
            <a:r>
              <a:rPr lang="en-US" dirty="0" err="1">
                <a:ea typeface="Helvetica Neue" charset="0"/>
                <a:cs typeface="Helvetica Neue" charset="0"/>
              </a:rPr>
              <a:t>Swarat</a:t>
            </a:r>
            <a:r>
              <a:rPr lang="en-US" dirty="0">
                <a:ea typeface="Helvetica Neue" charset="0"/>
                <a:cs typeface="Helvetica Neue" charset="0"/>
              </a:rPr>
              <a:t> Chaudhuri, and Chris Jermaine.</a:t>
            </a:r>
          </a:p>
          <a:p>
            <a:r>
              <a:rPr lang="en-US" dirty="0">
                <a:ea typeface="Helvetica Neue" charset="0"/>
                <a:cs typeface="Helvetica Neue" charset="0"/>
              </a:rPr>
              <a:t>International Conference on Learning Representations [ICLR] 2018</a:t>
            </a:r>
          </a:p>
          <a:p>
            <a:r>
              <a:rPr lang="mr-IN" dirty="0">
                <a:ea typeface="Helvetica Neue" charset="0"/>
                <a:cs typeface="Helvetica Neue" charset="0"/>
                <a:hlinkClick r:id="rId5"/>
              </a:rPr>
              <a:t>https://arxiv.org/abs/1703.05698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D13B2-2662-5445-B32B-3DC741AA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1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811B-7626-4A49-888A-8297960C1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71303"/>
            <a:ext cx="7772400" cy="1075521"/>
          </a:xfrm>
        </p:spPr>
        <p:txBody>
          <a:bodyPr>
            <a:normAutofit/>
          </a:bodyPr>
          <a:lstStyle/>
          <a:p>
            <a:r>
              <a:rPr lang="en-US" sz="4800" dirty="0"/>
              <a:t>Programming is hard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F6EC9-628B-DB4E-A6DD-1710883916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Program synthesis, debugging, verification, repair</a:t>
            </a:r>
            <a:r>
              <a:rPr lang="mr-IN" dirty="0"/>
              <a:t>…</a:t>
            </a:r>
            <a:endParaRPr lang="en-US" dirty="0"/>
          </a:p>
          <a:p>
            <a:endParaRPr lang="en-US" b="1" i="1" dirty="0">
              <a:solidFill>
                <a:srgbClr val="0070C0"/>
              </a:solidFill>
            </a:endParaRPr>
          </a:p>
          <a:p>
            <a:r>
              <a:rPr lang="en-US" b="1" i="1" dirty="0">
                <a:solidFill>
                  <a:srgbClr val="0070C0"/>
                </a:solidFill>
              </a:rPr>
              <a:t>Can we automate these processes?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3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Introduction to the Bayou framework</a:t>
            </a:r>
          </a:p>
          <a:p>
            <a:pPr lvl="1"/>
            <a:r>
              <a:rPr lang="en-US" dirty="0" err="1"/>
              <a:t>BayouSynth</a:t>
            </a:r>
            <a:endParaRPr lang="en-US" dirty="0"/>
          </a:p>
          <a:p>
            <a:pPr lvl="1"/>
            <a:r>
              <a:rPr lang="en-US" b="1" dirty="0"/>
              <a:t>Underlying probabilistic model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BayouDebug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BayouSynth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with deep neural networks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Feed-forward 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Recurrent 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Encoder-Decoder architecture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Gaussian Encoder-Decoder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Type-directed synthesis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BayouDebug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Latent Dirichlet Allocation and Topic-Conditioned RNN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E9E02-7A0F-2B40-9562-C078371F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63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charset="0"/>
                      </a:rPr>
                      <m:t>Prog</m:t>
                    </m:r>
                  </m:oMath>
                </a14:m>
                <a:r>
                  <a:rPr lang="en-US" dirty="0"/>
                  <a:t>: The source code of a </a:t>
                </a:r>
                <a:r>
                  <a:rPr lang="en-US" dirty="0">
                    <a:solidFill>
                      <a:srgbClr val="00B050"/>
                    </a:solidFill>
                  </a:rPr>
                  <a:t>program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General purpose programming language</a:t>
                </a:r>
              </a:p>
              <a:p>
                <a:pPr lvl="1"/>
                <a:r>
                  <a:rPr lang="en-US" dirty="0"/>
                  <a:t>Imperative</a:t>
                </a:r>
              </a:p>
              <a:p>
                <a:pPr lvl="1"/>
                <a:r>
                  <a:rPr lang="en-US" dirty="0"/>
                  <a:t>Rich control structure (loops and branches)</a:t>
                </a:r>
              </a:p>
              <a:p>
                <a:pPr lvl="1"/>
                <a:r>
                  <a:rPr lang="en-US" dirty="0"/>
                  <a:t>Exception handling</a:t>
                </a:r>
              </a:p>
              <a:p>
                <a:pPr lvl="1"/>
                <a:r>
                  <a:rPr lang="en-US" dirty="0"/>
                  <a:t>API method calls</a:t>
                </a:r>
              </a:p>
              <a:p>
                <a:pPr lvl="1"/>
                <a:r>
                  <a:rPr lang="mr-IN" dirty="0"/>
                  <a:t>…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We have a large amount of data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charset="0"/>
                      </a:rPr>
                      <m:t>Prog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1B05A-2D44-0B4B-BC7C-6E64B5F3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3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E9F7-AF56-D44E-B143-0992E6C6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03443-08F0-A942-A12E-69F82A016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Language capturing essence of API usage in Java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08860-29B9-4544-B135-61935876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2310028"/>
            <a:ext cx="6286500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0C3ED-FE05-3043-B7B2-F063AE7199B6}"/>
              </a:ext>
            </a:extLst>
          </p:cNvPr>
          <p:cNvSpPr txBox="1"/>
          <p:nvPr/>
        </p:nvSpPr>
        <p:spPr>
          <a:xfrm>
            <a:off x="2706346" y="5807631"/>
            <a:ext cx="21610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API method name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D2BF0-F6B4-0844-B44E-D8DC7DB2D838}"/>
              </a:ext>
            </a:extLst>
          </p:cNvPr>
          <p:cNvCxnSpPr/>
          <p:nvPr/>
        </p:nvCxnSpPr>
        <p:spPr>
          <a:xfrm flipV="1">
            <a:off x="3685129" y="4973770"/>
            <a:ext cx="301025" cy="83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704F51-F0CD-C54F-80BB-6C61F7C6D72D}"/>
              </a:ext>
            </a:extLst>
          </p:cNvPr>
          <p:cNvSpPr txBox="1"/>
          <p:nvPr/>
        </p:nvSpPr>
        <p:spPr>
          <a:xfrm>
            <a:off x="318387" y="5038002"/>
            <a:ext cx="101804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API call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C0380B-E801-144F-AEDD-1EAD7A0B498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336431" y="4973770"/>
            <a:ext cx="218049" cy="24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0963051-85DA-B34A-90D0-0F7533160D12}"/>
                  </a:ext>
                </a:extLst>
              </p:cNvPr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0963051-85DA-B34A-90D0-0F7533160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2BEE5C6-07C5-AB42-8E98-01292F5E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34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Evidence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1050" y="1744662"/>
                <a:ext cx="76009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𝑋: </a:t>
                </a:r>
                <a:r>
                  <a:rPr lang="en-US" dirty="0">
                    <a:solidFill>
                      <a:srgbClr val="00B050"/>
                    </a:solidFill>
                  </a:rPr>
                  <a:t>Evidence</a:t>
                </a:r>
                <a:r>
                  <a:rPr lang="en-US" dirty="0"/>
                  <a:t> about the intended programming task</a:t>
                </a:r>
              </a:p>
              <a:p>
                <a:pPr lvl="1"/>
                <a:r>
                  <a:rPr lang="en-US" dirty="0"/>
                  <a:t>Names of API methods</a:t>
                </a:r>
              </a:p>
              <a:p>
                <a:pPr lvl="1"/>
                <a:r>
                  <a:rPr lang="en-US" dirty="0"/>
                  <a:t>Types</a:t>
                </a:r>
              </a:p>
              <a:p>
                <a:pPr lvl="1"/>
                <a:r>
                  <a:rPr lang="en-US" dirty="0"/>
                  <a:t>Keywords (Natural language)</a:t>
                </a:r>
              </a:p>
              <a:p>
                <a:pPr lvl="1"/>
                <a:r>
                  <a:rPr lang="en-US" dirty="0"/>
                  <a:t>Behaviors / execution traces</a:t>
                </a:r>
              </a:p>
              <a:p>
                <a:pPr lvl="1"/>
                <a:r>
                  <a:rPr lang="en-US" dirty="0"/>
                  <a:t>Coming up: shape of code, pictures </a:t>
                </a:r>
                <a:r>
                  <a:rPr lang="en-US" dirty="0">
                    <a:sym typeface="Wingdings"/>
                  </a:rPr>
                  <a:t>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have a large amount of data 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1050" y="1744662"/>
                <a:ext cx="7600950" cy="4351338"/>
              </a:xfrm>
              <a:blipFill rotWithShape="0">
                <a:blip r:embed="rId2"/>
                <a:stretch>
                  <a:fillRect l="-1443" t="-2381" r="-2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989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274" y="1981200"/>
            <a:ext cx="7886700" cy="40386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0B050"/>
                </a:solidFill>
              </a:rPr>
              <a:t>API Calls: </a:t>
            </a:r>
            <a:r>
              <a:rPr lang="en-US" sz="2500" dirty="0"/>
              <a:t>Set of the names of API methods called.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		“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2500" dirty="0"/>
              <a:t>”, “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close</a:t>
            </a:r>
            <a:r>
              <a:rPr lang="en-US" sz="2500" dirty="0"/>
              <a:t>”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500" dirty="0">
              <a:solidFill>
                <a:srgbClr val="07AE6D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0B050"/>
                </a:solidFill>
              </a:rPr>
              <a:t>Types: </a:t>
            </a:r>
            <a:r>
              <a:rPr lang="en-US" sz="2500" dirty="0"/>
              <a:t>Set of types on which API methods are called.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		 “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FileReader</a:t>
            </a:r>
            <a:r>
              <a:rPr lang="en-US" sz="2500" dirty="0"/>
              <a:t>”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0B050"/>
                </a:solidFill>
              </a:rPr>
              <a:t>Keywords: </a:t>
            </a:r>
            <a:r>
              <a:rPr lang="en-US" sz="2500" dirty="0"/>
              <a:t>Textual description of programming task.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		 “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read from file</a:t>
            </a:r>
            <a:r>
              <a:rPr lang="en-US" sz="2500" dirty="0"/>
              <a:t>”, “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print list</a:t>
            </a:r>
            <a:r>
              <a:rPr lang="en-US" sz="2500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037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9FA9-3858-BD4A-8C2D-37D43E1F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br>
              <a:rPr lang="en-US" dirty="0"/>
            </a:br>
            <a:r>
              <a:rPr lang="en-US" dirty="0"/>
              <a:t>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50DC01-DA8E-FD42-82CB-580AA616A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Conditional Program Generation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latin typeface="Cambria Math" charset="0"/>
                      </a:rPr>
                      <m:t>Prog</m:t>
                    </m:r>
                  </m:oMath>
                </a14:m>
                <a:r>
                  <a:rPr lang="en-US" dirty="0"/>
                  <a:t> follow an unknown joint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𝑋</m:t>
                        </m:r>
                        <m:r>
                          <a:rPr lang="en-US" i="1" dirty="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i="0" dirty="0" err="1">
                            <a:latin typeface="Cambria Math" charset="0"/>
                          </a:rPr>
                          <m:t>Prog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Offline: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i="0" dirty="0" err="1">
                                <a:latin typeface="Cambria Math" charset="0"/>
                              </a:rPr>
                              <m:t>Pro</m:t>
                            </m:r>
                            <m:sSub>
                              <m:sSubPr>
                                <m:ctrlP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 dirty="0" err="1">
                                    <a:latin typeface="Cambria Math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of samples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𝑄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𝑋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 dirty="0" err="1">
                        <a:latin typeface="Cambria Math" charset="0"/>
                      </a:rPr>
                      <m:t>Prog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learn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that maps evidence to programs.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rgbClr val="00B050"/>
                    </a:solidFill>
                  </a:rPr>
                  <a:t>Learning goal:</a:t>
                </a:r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𝐸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charset="0"/>
                              </a:rPr>
                              <m:t>Prog</m:t>
                            </m:r>
                          </m:e>
                        </m:d>
                        <m:r>
                          <a:rPr lang="en-US" i="1" dirty="0">
                            <a:latin typeface="Cambria Math" charset="0"/>
                          </a:rPr>
                          <m:t>∼</m:t>
                        </m:r>
                        <m:r>
                          <a:rPr lang="en-US" i="1" dirty="0"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, where</a:t>
                </a:r>
              </a:p>
              <a:p>
                <a:pPr marL="457200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Prog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 algn="ctr">
                  <a:lnSpc>
                    <a:spcPct val="100000"/>
                  </a:lnSpc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Online: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, produce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50DC01-DA8E-FD42-82CB-580AA616A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4" r="-1125" b="-25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3A94102-CA2D-AE41-A375-1D935A0A799D}"/>
                  </a:ext>
                </a:extLst>
              </p:cNvPr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3A94102-CA2D-AE41-A375-1D935A0A7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F1ED5D9-B336-FA41-853D-08D589A88EB8}"/>
                  </a:ext>
                </a:extLst>
              </p:cNvPr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F1ED5D9-B336-FA41-853D-08D589A88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5F8B1D-D6C6-4741-8726-96798B5873FD}"/>
              </a:ext>
            </a:extLst>
          </p:cNvPr>
          <p:cNvCxnSpPr>
            <a:stCxn id="9" idx="6"/>
            <a:endCxn id="8" idx="2"/>
          </p:cNvCxnSpPr>
          <p:nvPr/>
        </p:nvCxnSpPr>
        <p:spPr>
          <a:xfrm>
            <a:off x="5038725" y="1027111"/>
            <a:ext cx="2562225" cy="796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A44173-04BB-BA4E-816B-C1D3D02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32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br>
              <a:rPr lang="en-US" dirty="0"/>
            </a:br>
            <a:r>
              <a:rPr lang="en-US" dirty="0"/>
              <a:t>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What we actually do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The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probabilistic,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Prog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</a:rPr>
                      <m:t>Prog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| </m:t>
                    </m:r>
                    <m:r>
                      <a:rPr lang="en-US" i="1" dirty="0">
                        <a:latin typeface="Cambria Math" charset="0"/>
                      </a:rPr>
                      <m:t>𝑋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Learn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</a:rPr>
                      <m:t>Prog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</a:rPr>
                      <m:t>| </m:t>
                    </m:r>
                    <m:r>
                      <a:rPr lang="en-US" i="1" dirty="0" smtClean="0">
                        <a:latin typeface="Cambria Math" charset="0"/>
                      </a:rPr>
                      <m:t>𝑋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through </a:t>
                </a:r>
                <a:r>
                  <a:rPr lang="en-US" dirty="0">
                    <a:solidFill>
                      <a:srgbClr val="00B050"/>
                    </a:solidFill>
                  </a:rPr>
                  <a:t>maximum conditional likelihood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We have data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Pro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g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pairs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Assume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</a:rPr>
                      <m:t>Prog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</a:rPr>
                      <m:t>| </m:t>
                    </m:r>
                    <m:r>
                      <a:rPr lang="en-US" i="1" dirty="0" smtClean="0">
                        <a:latin typeface="Cambria Math" charset="0"/>
                      </a:rPr>
                      <m:t>𝑋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𝜃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parameterized on some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Find an optimal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that maximizes the (log) likelihood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dirty="0" smtClean="0">
                                          <a:latin typeface="Cambria Math" charset="0"/>
                                        </a:rPr>
                                        <m:t>Pro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b="0" i="0" dirty="0" smtClean="0">
                                              <a:latin typeface="Cambria Math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| 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𝜃</m:t>
                                  </m:r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With optimal parameters, sample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charset="0"/>
                      </a:rPr>
                      <m:t>Prog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from learned distribution given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 Math" charset="0"/>
                      </a:rPr>
                      <m:t>Prog</m:t>
                    </m:r>
                    <m:r>
                      <a:rPr lang="en-US" b="0" i="1" dirty="0" smtClean="0">
                        <a:latin typeface="Cambria Math" charset="0"/>
                      </a:rPr>
                      <m:t> ~ </m:t>
                    </m:r>
                    <m:r>
                      <a:rPr lang="en-US" b="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charset="0"/>
                          </a:rPr>
                          <m:t>Prog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𝑋</m:t>
                    </m:r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632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5" idx="6"/>
            <a:endCxn id="4" idx="2"/>
          </p:cNvCxnSpPr>
          <p:nvPr/>
        </p:nvCxnSpPr>
        <p:spPr>
          <a:xfrm>
            <a:off x="5038725" y="1027111"/>
            <a:ext cx="2562225" cy="796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672B-3558-6941-9FEC-8C961147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47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in Big Code setting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0" y="2156559"/>
            <a:ext cx="448887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effectLst/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read(String name)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FileReader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fr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BufferedReader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r;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String s;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n =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try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fr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=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FileReader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(name);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  r =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BufferedReader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fr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 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(; (s=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r.readLine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()) !=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		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n++);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r.close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 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}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IOException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e) {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-1;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695" y="2156559"/>
            <a:ext cx="43883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void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read()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throws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IOException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FileReader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in =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new</a:t>
            </a:r>
            <a:endParaRPr lang="en-US" sz="1600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FileReader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(</a:t>
            </a:r>
            <a:r>
              <a:rPr lang="en-US" sz="1600" dirty="0">
                <a:solidFill>
                  <a:srgbClr val="B51700"/>
                </a:solidFill>
                <a:effectLst/>
                <a:latin typeface="Consolas" charset="0"/>
              </a:rPr>
              <a:t>“</a:t>
            </a:r>
            <a:r>
              <a:rPr lang="en-US" sz="1600" dirty="0" err="1">
                <a:solidFill>
                  <a:srgbClr val="B51700"/>
                </a:solidFill>
                <a:effectLst/>
                <a:latin typeface="Consolas" charset="0"/>
              </a:rPr>
              <a:t>a.txt</a:t>
            </a:r>
            <a:r>
              <a:rPr lang="en-US" sz="1600" dirty="0">
                <a:solidFill>
                  <a:srgbClr val="B51700"/>
                </a:solidFill>
                <a:effectLst/>
                <a:latin typeface="Consolas" charset="0"/>
              </a:rPr>
              <a:t>”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BufferedReader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br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=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new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nsolas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BufferedReader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(in);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String line;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((line=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br.readLine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())!=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System.out.println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(line);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br.close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}</a:t>
            </a:r>
            <a:endParaRPr lang="en-US" sz="16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00100" y="5669417"/>
            <a:ext cx="7886700" cy="50754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Both programs perform the task </a:t>
            </a:r>
            <a:r>
              <a:rPr lang="en-US" dirty="0">
                <a:solidFill>
                  <a:srgbClr val="00B050"/>
                </a:solidFill>
              </a:rPr>
              <a:t>“reading from a file”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6C7829-FBD9-9A4C-9E56-803CF07B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36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inherently contains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From superficial differences irrelevant for synthesis</a:t>
            </a:r>
          </a:p>
          <a:p>
            <a:pPr lvl="1"/>
            <a:r>
              <a:rPr lang="en-US" dirty="0"/>
              <a:t>Variable names</a:t>
            </a:r>
          </a:p>
          <a:p>
            <a:pPr lvl="1"/>
            <a:r>
              <a:rPr lang="en-US" dirty="0"/>
              <a:t>Intermediate expressions</a:t>
            </a:r>
          </a:p>
          <a:p>
            <a:pPr lvl="1"/>
            <a:r>
              <a:rPr lang="en-US" dirty="0"/>
              <a:t>Syntactic forms (for loop vs. while loop)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rgbClr val="0070C0"/>
                </a:solidFill>
                <a:latin typeface="+mn-lt"/>
              </a:rPr>
              <a:t>Superficial differences in programs make it hard for probabilistic model to learn patterns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>
                <a:solidFill>
                  <a:srgbClr val="00B050"/>
                </a:solidFill>
              </a:rPr>
              <a:t>From knowledge already known</a:t>
            </a:r>
          </a:p>
          <a:p>
            <a:pPr lvl="1"/>
            <a:r>
              <a:rPr lang="en-US" dirty="0"/>
              <a:t>Type safety constraints</a:t>
            </a:r>
          </a:p>
          <a:p>
            <a:pPr lvl="1"/>
            <a:r>
              <a:rPr lang="en-US" dirty="0"/>
              <a:t>Language-level rules (e.g., exceptions must be caught)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0070C0"/>
                </a:solidFill>
              </a:rPr>
              <a:t>Probabilistic model learned from data cannot guarantee type safety constraints and rules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38C36-D162-224D-8610-B9BB4DAE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74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Probabilistic models </a:t>
            </a:r>
            <a:r>
              <a:rPr lang="en-US" dirty="0">
                <a:latin typeface="+mn-lt"/>
              </a:rPr>
              <a:t>are adept at learning unknown patterns from data</a:t>
            </a:r>
          </a:p>
          <a:p>
            <a:r>
              <a:rPr lang="en-US" dirty="0">
                <a:solidFill>
                  <a:srgbClr val="00B050"/>
                </a:solidFill>
                <a:latin typeface="+mn-lt"/>
              </a:rPr>
              <a:t>Synthesizers</a:t>
            </a:r>
            <a:r>
              <a:rPr lang="en-US" dirty="0">
                <a:latin typeface="+mn-lt"/>
              </a:rPr>
              <a:t> are adept at handling known semantic and syntactic constraints</a:t>
            </a: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0070C0"/>
                </a:solidFill>
              </a:rPr>
              <a:t>Learn to generate programs at a higher level of abstraction and use combinatorial synthesizer to produce final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C516A-445F-5B46-AB9C-21CFAC3C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5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DFE05-76A8-4A46-8825-F382E483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Decades of 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18BF-4DD7-7C40-B1F6-E08097BA6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Synthesis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[</a:t>
            </a:r>
            <a:r>
              <a:rPr lang="en-US" b="1" dirty="0" err="1"/>
              <a:t>Pnueli</a:t>
            </a:r>
            <a:r>
              <a:rPr lang="en-US" b="1" dirty="0"/>
              <a:t> &amp; Rosner 1989]: </a:t>
            </a:r>
            <a:r>
              <a:rPr lang="en-US" dirty="0"/>
              <a:t>temporal constraints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[Solar-Lezama 2008, </a:t>
            </a:r>
            <a:r>
              <a:rPr lang="en-US" b="1" dirty="0" err="1"/>
              <a:t>Alur</a:t>
            </a:r>
            <a:r>
              <a:rPr lang="en-US" b="1" dirty="0"/>
              <a:t> 2013]:</a:t>
            </a:r>
            <a:r>
              <a:rPr lang="en-US" dirty="0"/>
              <a:t> partially written program (sketch)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[</a:t>
            </a:r>
            <a:r>
              <a:rPr lang="en-US" b="1" dirty="0" err="1"/>
              <a:t>Gulwani</a:t>
            </a:r>
            <a:r>
              <a:rPr lang="en-US" b="1" dirty="0"/>
              <a:t> 2011]:</a:t>
            </a:r>
            <a:r>
              <a:rPr lang="en-US" dirty="0"/>
              <a:t> input-output examples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Debugging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[Weiser 1981, </a:t>
            </a:r>
            <a:r>
              <a:rPr lang="en-US" b="1" dirty="0" err="1"/>
              <a:t>Korel</a:t>
            </a:r>
            <a:r>
              <a:rPr lang="en-US" b="1" dirty="0"/>
              <a:t>-Laski 1988]:</a:t>
            </a:r>
            <a:r>
              <a:rPr lang="en-US" dirty="0"/>
              <a:t> slicing criterion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[Ball-</a:t>
            </a:r>
            <a:r>
              <a:rPr lang="en-US" b="1" dirty="0" err="1"/>
              <a:t>Rajamani</a:t>
            </a:r>
            <a:r>
              <a:rPr lang="en-US" b="1" dirty="0"/>
              <a:t> 2002, </a:t>
            </a:r>
            <a:r>
              <a:rPr lang="en-US" b="1" dirty="0" err="1"/>
              <a:t>Godefroid</a:t>
            </a:r>
            <a:r>
              <a:rPr lang="en-US" b="1" dirty="0"/>
              <a:t> 2005]:</a:t>
            </a:r>
            <a:r>
              <a:rPr lang="en-US" dirty="0"/>
              <a:t> model checking property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Most prior works require </a:t>
            </a:r>
            <a:r>
              <a:rPr lang="en-US" dirty="0">
                <a:solidFill>
                  <a:srgbClr val="00B050"/>
                </a:solidFill>
              </a:rPr>
              <a:t>formal specifications</a:t>
            </a:r>
            <a:r>
              <a:rPr lang="en-US" dirty="0"/>
              <a:t>!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2D459-EECE-E347-A79C-62527A86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Sketches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00B050"/>
                    </a:solidFill>
                  </a:rPr>
                  <a:t>sketch</a:t>
                </a:r>
                <a:r>
                  <a:rPr lang="en-US" dirty="0"/>
                  <a:t>, a syntactic abstraction of a program</a:t>
                </a:r>
              </a:p>
              <a:p>
                <a:pPr lvl="1"/>
                <a:r>
                  <a:rPr lang="en-US" dirty="0"/>
                  <a:t>Sketches abstract away superficial differences and known knowledge</a:t>
                </a:r>
              </a:p>
              <a:p>
                <a:endParaRPr lang="en-US" dirty="0"/>
              </a:p>
              <a:p>
                <a:pPr marL="914400" lvl="2" indent="0"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[</a:t>
                </a:r>
              </a:p>
              <a:p>
                <a:pPr marL="914400" lvl="2" indent="0">
                  <a:buNone/>
                </a:pPr>
                <a:r>
                  <a:rPr lang="en-US" b="1" dirty="0">
                    <a:solidFill>
                      <a:srgbClr val="000000"/>
                    </a:solidFill>
                    <a:latin typeface="Euclid" charset="0"/>
                  </a:rPr>
                  <a:t>  call</a:t>
                </a: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Consolas" charset="0"/>
                  </a:rPr>
                  <a:t>FileReader.new</a:t>
                </a:r>
                <a:r>
                  <a:rPr lang="en-US" dirty="0">
                    <a:solidFill>
                      <a:srgbClr val="000000"/>
                    </a:solidFill>
                    <a:latin typeface="Consolas" charset="0"/>
                  </a:rPr>
                  <a:t>(String)</a:t>
                </a:r>
                <a:br>
                  <a:rPr lang="en-US" dirty="0">
                    <a:solidFill>
                      <a:srgbClr val="000000"/>
                    </a:solidFill>
                    <a:latin typeface="Euclid" charset="0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  </a:t>
                </a:r>
                <a:r>
                  <a:rPr lang="en-US" b="1" dirty="0">
                    <a:solidFill>
                      <a:srgbClr val="000000"/>
                    </a:solidFill>
                    <a:latin typeface="Euclid" charset="0"/>
                  </a:rPr>
                  <a:t>call</a:t>
                </a: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Consolas" charset="0"/>
                  </a:rPr>
                  <a:t>BufferedReader.new</a:t>
                </a:r>
                <a:r>
                  <a:rPr lang="en-US" dirty="0">
                    <a:solidFill>
                      <a:srgbClr val="000000"/>
                    </a:solidFill>
                    <a:latin typeface="Consolas" charset="0"/>
                  </a:rPr>
                  <a:t>(</a:t>
                </a:r>
                <a:r>
                  <a:rPr lang="en-US" dirty="0" err="1">
                    <a:solidFill>
                      <a:srgbClr val="000000"/>
                    </a:solidFill>
                    <a:latin typeface="Consolas" charset="0"/>
                  </a:rPr>
                  <a:t>FileReader</a:t>
                </a:r>
                <a:r>
                  <a:rPr lang="en-US" dirty="0">
                    <a:solidFill>
                      <a:srgbClr val="000000"/>
                    </a:solidFill>
                    <a:latin typeface="Consolas" charset="0"/>
                  </a:rPr>
                  <a:t>)</a:t>
                </a:r>
                <a:br>
                  <a:rPr lang="en-US" dirty="0">
                    <a:solidFill>
                      <a:srgbClr val="000000"/>
                    </a:solidFill>
                    <a:latin typeface="Euclid" charset="0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  </a:t>
                </a:r>
                <a:r>
                  <a:rPr lang="en-US" b="1" dirty="0">
                    <a:solidFill>
                      <a:srgbClr val="000000"/>
                    </a:solidFill>
                    <a:latin typeface="Euclid" charset="0"/>
                  </a:rPr>
                  <a:t>loop</a:t>
                </a: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 ([</a:t>
                </a:r>
                <a:r>
                  <a:rPr lang="en-US" dirty="0" err="1">
                    <a:solidFill>
                      <a:srgbClr val="000000"/>
                    </a:solidFill>
                    <a:latin typeface="Consolas" charset="0"/>
                  </a:rPr>
                  <a:t>BufferedReader.readLine</a:t>
                </a:r>
                <a:r>
                  <a:rPr lang="en-US" dirty="0">
                    <a:solidFill>
                      <a:srgbClr val="000000"/>
                    </a:solidFill>
                    <a:latin typeface="Consolas" charset="0"/>
                  </a:rPr>
                  <a:t>()</a:t>
                </a: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]) {</a:t>
                </a:r>
                <a:br>
                  <a:rPr lang="en-US" dirty="0">
                    <a:solidFill>
                      <a:srgbClr val="000000"/>
                    </a:solidFill>
                    <a:latin typeface="Euclid" charset="0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    </a:t>
                </a:r>
                <a:r>
                  <a:rPr lang="en-US" b="1" dirty="0">
                    <a:solidFill>
                      <a:srgbClr val="000000"/>
                    </a:solidFill>
                    <a:latin typeface="Euclid" charset="0"/>
                  </a:rPr>
                  <a:t>skip</a:t>
                </a:r>
                <a:br>
                  <a:rPr lang="en-US" dirty="0">
                    <a:solidFill>
                      <a:srgbClr val="000000"/>
                    </a:solidFill>
                    <a:latin typeface="Euclid" charset="0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  }</a:t>
                </a:r>
                <a:br>
                  <a:rPr lang="en-US" dirty="0">
                    <a:solidFill>
                      <a:srgbClr val="000000"/>
                    </a:solidFill>
                    <a:latin typeface="Euclid" charset="0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  </a:t>
                </a:r>
                <a:r>
                  <a:rPr lang="en-US" b="1" dirty="0">
                    <a:solidFill>
                      <a:srgbClr val="000000"/>
                    </a:solidFill>
                    <a:latin typeface="Euclid" charset="0"/>
                  </a:rPr>
                  <a:t>call</a:t>
                </a: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Consolas" charset="0"/>
                  </a:rPr>
                  <a:t>BufferedReader.close</a:t>
                </a:r>
                <a:r>
                  <a:rPr lang="en-US" dirty="0">
                    <a:solidFill>
                      <a:srgbClr val="000000"/>
                    </a:solidFill>
                    <a:latin typeface="Consolas" charset="0"/>
                  </a:rPr>
                  <a:t>()</a:t>
                </a:r>
                <a:br>
                  <a:rPr lang="en-US" dirty="0">
                    <a:solidFill>
                      <a:srgbClr val="000000"/>
                    </a:solidFill>
                    <a:latin typeface="Consolas" charset="0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Euclid" charset="0"/>
                  </a:rPr>
                  <a:t>]</a:t>
                </a:r>
              </a:p>
              <a:p>
                <a:pPr marL="914400" lvl="2" indent="0">
                  <a:buNone/>
                </a:pPr>
                <a:endParaRPr lang="en-US" dirty="0">
                  <a:solidFill>
                    <a:srgbClr val="000000"/>
                  </a:solidFill>
                  <a:latin typeface="Euclid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381"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endCxn id="11" idx="2"/>
          </p:cNvCxnSpPr>
          <p:nvPr/>
        </p:nvCxnSpPr>
        <p:spPr>
          <a:xfrm>
            <a:off x="5038725" y="1027111"/>
            <a:ext cx="2562225" cy="796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DCAC6-5C41-ED48-B778-C7F500F2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0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Sketches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+mn-lt"/>
                  </a:rPr>
                  <a:t>Program-Sketch relation is many-to-one</a:t>
                </a:r>
              </a:p>
              <a:p>
                <a:pPr lvl="1"/>
                <a:r>
                  <a:rPr lang="en-US" dirty="0">
                    <a:solidFill>
                      <a:srgbClr val="000000"/>
                    </a:solidFill>
                    <a:latin typeface="+mn-lt"/>
                  </a:rPr>
                  <a:t>Abstraction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Prog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+mn-lt"/>
                </a:endParaRPr>
              </a:p>
              <a:p>
                <a:pPr lvl="1"/>
                <a:r>
                  <a:rPr lang="en-US" dirty="0">
                    <a:solidFill>
                      <a:srgbClr val="000000"/>
                    </a:solidFill>
                    <a:latin typeface="+mn-lt"/>
                  </a:rPr>
                  <a:t>Concretization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Prog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+mn-lt"/>
                </a:endParaRPr>
              </a:p>
              <a:p>
                <a:pPr lvl="1"/>
                <a:endParaRPr lang="en-US" dirty="0">
                  <a:solidFill>
                    <a:srgbClr val="000000"/>
                  </a:solidFill>
                  <a:latin typeface="+mn-lt"/>
                </a:endParaRPr>
              </a:p>
              <a:p>
                <a:pPr lvl="1"/>
                <a:endParaRPr lang="en-US" dirty="0">
                  <a:solidFill>
                    <a:srgbClr val="000000"/>
                  </a:solidFill>
                  <a:latin typeface="+mn-lt"/>
                </a:endParaRPr>
              </a:p>
              <a:p>
                <a:pPr lvl="1"/>
                <a:endParaRPr lang="en-US" dirty="0">
                  <a:solidFill>
                    <a:srgbClr val="000000"/>
                  </a:solidFill>
                  <a:latin typeface="+mn-lt"/>
                </a:endParaRPr>
              </a:p>
              <a:p>
                <a:pPr lvl="1"/>
                <a:endParaRPr lang="en-US" dirty="0">
                  <a:solidFill>
                    <a:srgbClr val="000000"/>
                  </a:solidFill>
                  <a:latin typeface="+mn-lt"/>
                </a:endParaRPr>
              </a:p>
              <a:p>
                <a:pPr lvl="1"/>
                <a:endParaRPr lang="en-US" dirty="0">
                  <a:solidFill>
                    <a:srgbClr val="000000"/>
                  </a:solidFill>
                  <a:latin typeface="+mn-lt"/>
                </a:endParaRPr>
              </a:p>
              <a:p>
                <a:pPr lvl="1"/>
                <a:endParaRPr lang="en-US" dirty="0">
                  <a:solidFill>
                    <a:srgbClr val="000000"/>
                  </a:solidFill>
                  <a:latin typeface="+mn-lt"/>
                </a:endParaRPr>
              </a:p>
              <a:p>
                <a:pPr lvl="1"/>
                <a:endParaRPr lang="en-US" dirty="0">
                  <a:solidFill>
                    <a:srgbClr val="000000"/>
                  </a:solidFill>
                  <a:latin typeface="+mn-lt"/>
                </a:endParaRPr>
              </a:p>
              <a:p>
                <a:pPr lvl="1"/>
                <a:endParaRPr lang="en-US" dirty="0">
                  <a:solidFill>
                    <a:srgbClr val="000000"/>
                  </a:solidFill>
                  <a:latin typeface="+mn-lt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smtClean="0">
                            <a:latin typeface="Cambria Math" charset="0"/>
                          </a:rPr>
                          <m:t>Prog</m:t>
                        </m:r>
                        <m:r>
                          <a:rPr lang="en-US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</a:rPr>
                      <m:t>𝑌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</a:rPr>
                  <a:t> is </a:t>
                </a:r>
                <a:r>
                  <a:rPr lang="en-US" b="1" dirty="0">
                    <a:solidFill>
                      <a:srgbClr val="000000"/>
                    </a:solidFill>
                    <a:latin typeface="+mn-lt"/>
                  </a:rPr>
                  <a:t>not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</a:rPr>
                  <a:t> learned from data</a:t>
                </a:r>
              </a:p>
              <a:p>
                <a:pPr lvl="1"/>
                <a:r>
                  <a:rPr lang="en-US" dirty="0">
                    <a:solidFill>
                      <a:srgbClr val="000000"/>
                    </a:solidFill>
                    <a:latin typeface="+mn-lt"/>
                  </a:rPr>
                  <a:t>Fixed and defined heuristically with domain knowledge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13" idx="2"/>
          </p:cNvCxnSpPr>
          <p:nvPr/>
        </p:nvCxnSpPr>
        <p:spPr>
          <a:xfrm>
            <a:off x="5038725" y="1027111"/>
            <a:ext cx="2562225" cy="796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173857" y="3074351"/>
            <a:ext cx="2815336" cy="1958503"/>
            <a:chOff x="3197741" y="2817221"/>
            <a:chExt cx="2815336" cy="1958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/>
                <p:cNvSpPr/>
                <p:nvPr/>
              </p:nvSpPr>
              <p:spPr>
                <a:xfrm>
                  <a:off x="3197741" y="3282439"/>
                  <a:ext cx="926584" cy="926584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charset="0"/>
                          </a:rPr>
                          <m:t>Prog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741" y="3282439"/>
                  <a:ext cx="926584" cy="926584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5086494" y="3282439"/>
                  <a:ext cx="926583" cy="926583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494" y="3282439"/>
                  <a:ext cx="926583" cy="926583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urved Connector 17"/>
            <p:cNvCxnSpPr>
              <a:stCxn id="15" idx="0"/>
              <a:endCxn id="16" idx="0"/>
            </p:cNvCxnSpPr>
            <p:nvPr/>
          </p:nvCxnSpPr>
          <p:spPr>
            <a:xfrm rot="5400000" flipH="1" flipV="1">
              <a:off x="4605409" y="2338063"/>
              <a:ext cx="12700" cy="1888753"/>
            </a:xfrm>
            <a:prstGeom prst="curvedConnector3">
              <a:avLst>
                <a:gd name="adj1" fmla="val 3670126"/>
              </a:avLst>
            </a:prstGeom>
            <a:ln w="25400">
              <a:solidFill>
                <a:schemeClr val="tx1"/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6" idx="4"/>
              <a:endCxn id="15" idx="4"/>
            </p:cNvCxnSpPr>
            <p:nvPr/>
          </p:nvCxnSpPr>
          <p:spPr>
            <a:xfrm rot="5400000">
              <a:off x="4605410" y="3264646"/>
              <a:ext cx="1" cy="1888753"/>
            </a:xfrm>
            <a:prstGeom prst="curvedConnector3">
              <a:avLst>
                <a:gd name="adj1" fmla="val 22860100000"/>
              </a:avLst>
            </a:prstGeom>
            <a:ln w="25400">
              <a:solidFill>
                <a:schemeClr val="tx1"/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030848" y="2817221"/>
                  <a:ext cx="1049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Prog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848" y="2817221"/>
                  <a:ext cx="104926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914805" y="4406392"/>
                  <a:ext cx="1373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Prog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805" y="4406392"/>
                  <a:ext cx="137306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95082" b="-1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Curved Connector 44"/>
            <p:cNvCxnSpPr>
              <a:stCxn id="16" idx="4"/>
              <a:endCxn id="15" idx="4"/>
            </p:cNvCxnSpPr>
            <p:nvPr/>
          </p:nvCxnSpPr>
          <p:spPr>
            <a:xfrm rot="5400000">
              <a:off x="4605410" y="3264646"/>
              <a:ext cx="1" cy="1888753"/>
            </a:xfrm>
            <a:prstGeom prst="curvedConnector3">
              <a:avLst>
                <a:gd name="adj1" fmla="val 228601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C0937-59F5-7B40-B3BC-70B2BF32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23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Sketches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New goal: “Sketch-learning”</a:t>
                </a:r>
              </a:p>
              <a:p>
                <a:pPr lvl="1"/>
                <a:r>
                  <a:rPr lang="en-US" dirty="0"/>
                  <a:t>Learn to </a:t>
                </a:r>
                <a:r>
                  <a:rPr lang="en-US" dirty="0">
                    <a:solidFill>
                      <a:srgbClr val="00B050"/>
                    </a:solidFill>
                  </a:rPr>
                  <a:t>generate sketches from evidence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Learn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</a:rPr>
                      <m:t> | </m:t>
                    </m:r>
                    <m:r>
                      <a:rPr lang="en-US" i="1" dirty="0">
                        <a:latin typeface="Cambria Math" charset="0"/>
                      </a:rPr>
                      <m:t>𝑋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 is 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Pro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Pro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g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triplets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parameterizes the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</a:rPr>
                      <m:t>𝑌</m:t>
                    </m:r>
                    <m:r>
                      <a:rPr lang="en-US" b="0" i="1" dirty="0" smtClean="0">
                        <a:latin typeface="Cambria Math" charset="0"/>
                      </a:rPr>
                      <m:t> | </m:t>
                    </m:r>
                    <m:r>
                      <a:rPr lang="en-US" i="1" dirty="0">
                        <a:latin typeface="Cambria Math" charset="0"/>
                      </a:rPr>
                      <m:t>𝑋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𝜃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an optimal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i="1" dirty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| 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𝜃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5038725" y="1027111"/>
            <a:ext cx="733425" cy="0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6" idx="2"/>
          </p:cNvCxnSpPr>
          <p:nvPr/>
        </p:nvCxnSpPr>
        <p:spPr>
          <a:xfrm>
            <a:off x="6686550" y="1027111"/>
            <a:ext cx="914400" cy="796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57A542-B31E-054D-8CD7-92CFFC27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70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Sketches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Two-step synthesis</a:t>
                </a:r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Sample sketch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 from learned distribution, i.e.,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</a:rPr>
                      <m:t> ~ </m:t>
                    </m:r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  <m:r>
                          <a:rPr lang="en-US" i="1" dirty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𝑋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Synthesize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latin typeface="Cambria Math" charset="0"/>
                      </a:rPr>
                      <m:t>Prog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err="1">
                        <a:latin typeface="Cambria Math" charset="0"/>
                      </a:rPr>
                      <m:t>Prog</m:t>
                    </m:r>
                    <m:r>
                      <a:rPr lang="en-US" i="1" dirty="0">
                        <a:latin typeface="Cambria Math" charset="0"/>
                      </a:rPr>
                      <m:t> | </m:t>
                    </m:r>
                    <m:r>
                      <a:rPr lang="en-US" i="1" dirty="0">
                        <a:latin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Implemented in a combinatorial synthesizer</a:t>
                </a:r>
              </a:p>
              <a:p>
                <a:pPr lvl="1"/>
                <a:r>
                  <a:rPr lang="en-US" dirty="0"/>
                  <a:t>Uses type-directed search to prune space</a:t>
                </a:r>
              </a:p>
              <a:p>
                <a:pPr lvl="1"/>
                <a:r>
                  <a:rPr lang="en-US" dirty="0"/>
                  <a:t>Incorporates the PL grammar, language-level rules, type-safety constraints,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23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5038725" y="1027111"/>
            <a:ext cx="733425" cy="0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13" idx="2"/>
          </p:cNvCxnSpPr>
          <p:nvPr/>
        </p:nvCxnSpPr>
        <p:spPr>
          <a:xfrm>
            <a:off x="6686550" y="1027111"/>
            <a:ext cx="914400" cy="796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56B02-E8A1-4246-A8F0-8B871E0E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52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Sketches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Sketches can be defined in many ways.  But one has to be careful…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>
                    <a:solidFill>
                      <a:srgbClr val="00B050"/>
                    </a:solidFill>
                  </a:rPr>
                  <a:t>Too concrete</a:t>
                </a:r>
                <a:r>
                  <a:rPr lang="en-US" dirty="0"/>
                  <a:t>: patterns in training data would get lost,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  <m:r>
                          <a:rPr lang="en-US" i="1" dirty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𝑋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would suffer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>
                    <a:solidFill>
                      <a:srgbClr val="00B050"/>
                    </a:solidFill>
                  </a:rPr>
                  <a:t>Too abstract</a:t>
                </a:r>
                <a:r>
                  <a:rPr lang="en-US" dirty="0"/>
                  <a:t>: concretizing sketches to code would get too hard to compute,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i="1" dirty="0" err="1">
                        <a:latin typeface="Cambria Math" charset="0"/>
                      </a:rPr>
                      <m:t>𝑃𝑟𝑜𝑔</m:t>
                    </m:r>
                    <m:r>
                      <a:rPr lang="en-US" i="1" dirty="0">
                        <a:latin typeface="Cambria Math" charset="0"/>
                      </a:rPr>
                      <m:t> | </m:t>
                    </m:r>
                    <m:r>
                      <a:rPr lang="en-US" i="1" dirty="0">
                        <a:latin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would suffer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Our sketch language designed for API-using Java programs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B4F56-E1D2-EF4A-94EB-F8E09A0E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31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3262"/>
            <a:ext cx="7886700" cy="4351338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58243"/>
            <a:ext cx="5758774" cy="25534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1848" y="5214216"/>
            <a:ext cx="9076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API call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2720" y="4682417"/>
            <a:ext cx="65819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Type</a:t>
            </a:r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V="1">
            <a:off x="2085659" y="3515696"/>
            <a:ext cx="1343341" cy="169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1601817" y="3377129"/>
            <a:ext cx="1369983" cy="130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97467" y="3192462"/>
            <a:ext cx="177644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Abstract API call</a:t>
            </a:r>
          </a:p>
        </p:txBody>
      </p:sp>
      <p:cxnSp>
        <p:nvCxnSpPr>
          <p:cNvPr id="21" name="Straight Connector 20"/>
          <p:cNvCxnSpPr>
            <a:endCxn id="18" idx="1"/>
          </p:cNvCxnSpPr>
          <p:nvPr/>
        </p:nvCxnSpPr>
        <p:spPr>
          <a:xfrm>
            <a:off x="4974249" y="3377128"/>
            <a:ext cx="1823218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3. Sketches </a:t>
            </a:r>
          </a:p>
        </p:txBody>
      </p:sp>
    </p:spTree>
    <p:extLst>
      <p:ext uri="{BB962C8B-B14F-4D97-AF65-F5344CB8AC3E}">
        <p14:creationId xmlns:p14="http://schemas.microsoft.com/office/powerpoint/2010/main" val="162719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366302" y="2908576"/>
            <a:ext cx="2467246" cy="130005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67689" y="2809963"/>
            <a:ext cx="2467246" cy="130005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69076" y="2711350"/>
            <a:ext cx="2467246" cy="13000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524742" y="3220482"/>
            <a:ext cx="2624284" cy="3101947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29656" y="5161526"/>
            <a:ext cx="98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 Neue"/>
                <a:cs typeface="Helvetica Neue"/>
              </a:rPr>
              <a:t>Training</a:t>
            </a:r>
          </a:p>
        </p:txBody>
      </p:sp>
      <p:sp>
        <p:nvSpPr>
          <p:cNvPr id="8" name="Freeform 7"/>
          <p:cNvSpPr/>
          <p:nvPr/>
        </p:nvSpPr>
        <p:spPr>
          <a:xfrm>
            <a:off x="500145" y="224128"/>
            <a:ext cx="1632494" cy="1835962"/>
          </a:xfrm>
          <a:custGeom>
            <a:avLst/>
            <a:gdLst>
              <a:gd name="connsiteX0" fmla="*/ 541070 w 1632494"/>
              <a:gd name="connsiteY0" fmla="*/ 237330 h 1717662"/>
              <a:gd name="connsiteX1" fmla="*/ 14598 w 1632494"/>
              <a:gd name="connsiteY1" fmla="*/ 472857 h 1717662"/>
              <a:gd name="connsiteX2" fmla="*/ 139289 w 1632494"/>
              <a:gd name="connsiteY2" fmla="*/ 680675 h 1717662"/>
              <a:gd name="connsiteX3" fmla="*/ 56161 w 1632494"/>
              <a:gd name="connsiteY3" fmla="*/ 1124021 h 1717662"/>
              <a:gd name="connsiteX4" fmla="*/ 250125 w 1632494"/>
              <a:gd name="connsiteY4" fmla="*/ 1484239 h 1717662"/>
              <a:gd name="connsiteX5" fmla="*/ 956707 w 1632494"/>
              <a:gd name="connsiteY5" fmla="*/ 1705912 h 1717662"/>
              <a:gd name="connsiteX6" fmla="*/ 1621725 w 1632494"/>
              <a:gd name="connsiteY6" fmla="*/ 1124021 h 1717662"/>
              <a:gd name="connsiteX7" fmla="*/ 1372343 w 1632494"/>
              <a:gd name="connsiteY7" fmla="*/ 680675 h 1717662"/>
              <a:gd name="connsiteX8" fmla="*/ 1427761 w 1632494"/>
              <a:gd name="connsiteY8" fmla="*/ 168057 h 1717662"/>
              <a:gd name="connsiteX9" fmla="*/ 554925 w 1632494"/>
              <a:gd name="connsiteY9" fmla="*/ 1803 h 1717662"/>
              <a:gd name="connsiteX10" fmla="*/ 541070 w 1632494"/>
              <a:gd name="connsiteY10" fmla="*/ 237330 h 17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2494" h="1717662">
                <a:moveTo>
                  <a:pt x="541070" y="237330"/>
                </a:moveTo>
                <a:cubicBezTo>
                  <a:pt x="451016" y="315839"/>
                  <a:pt x="81561" y="398966"/>
                  <a:pt x="14598" y="472857"/>
                </a:cubicBezTo>
                <a:cubicBezTo>
                  <a:pt x="-52365" y="546748"/>
                  <a:pt x="132362" y="572148"/>
                  <a:pt x="139289" y="680675"/>
                </a:cubicBezTo>
                <a:cubicBezTo>
                  <a:pt x="146216" y="789202"/>
                  <a:pt x="37688" y="990094"/>
                  <a:pt x="56161" y="1124021"/>
                </a:cubicBezTo>
                <a:cubicBezTo>
                  <a:pt x="74634" y="1257948"/>
                  <a:pt x="100034" y="1387257"/>
                  <a:pt x="250125" y="1484239"/>
                </a:cubicBezTo>
                <a:cubicBezTo>
                  <a:pt x="400216" y="1581221"/>
                  <a:pt x="728107" y="1765948"/>
                  <a:pt x="956707" y="1705912"/>
                </a:cubicBezTo>
                <a:cubicBezTo>
                  <a:pt x="1185307" y="1645876"/>
                  <a:pt x="1552452" y="1294894"/>
                  <a:pt x="1621725" y="1124021"/>
                </a:cubicBezTo>
                <a:cubicBezTo>
                  <a:pt x="1690998" y="953148"/>
                  <a:pt x="1404670" y="840002"/>
                  <a:pt x="1372343" y="680675"/>
                </a:cubicBezTo>
                <a:cubicBezTo>
                  <a:pt x="1340016" y="521348"/>
                  <a:pt x="1563997" y="281202"/>
                  <a:pt x="1427761" y="168057"/>
                </a:cubicBezTo>
                <a:cubicBezTo>
                  <a:pt x="1291525" y="54912"/>
                  <a:pt x="702707" y="-12051"/>
                  <a:pt x="554925" y="1803"/>
                </a:cubicBezTo>
                <a:cubicBezTo>
                  <a:pt x="407143" y="15657"/>
                  <a:pt x="631124" y="158821"/>
                  <a:pt x="541070" y="237330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Corpus</a:t>
            </a:r>
          </a:p>
          <a:p>
            <a:pPr algn="ctr"/>
            <a:r>
              <a:rPr lang="en-US" sz="2000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of Programs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903" y="4243906"/>
            <a:ext cx="235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Evidences &amp; Sketches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from corpus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5233" y="1153202"/>
            <a:ext cx="2034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Draft Program with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Evidences</a:t>
            </a:r>
          </a:p>
        </p:txBody>
      </p:sp>
      <p:cxnSp>
        <p:nvCxnSpPr>
          <p:cNvPr id="12" name="Straight Arrow Connector 11"/>
          <p:cNvCxnSpPr>
            <a:stCxn id="50" idx="2"/>
          </p:cNvCxnSpPr>
          <p:nvPr/>
        </p:nvCxnSpPr>
        <p:spPr>
          <a:xfrm>
            <a:off x="4726576" y="2664089"/>
            <a:ext cx="0" cy="556393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96801" y="2680336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 Neue"/>
                <a:cs typeface="Helvetica Neue"/>
              </a:rPr>
              <a:t>Inference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90150" y="5624080"/>
            <a:ext cx="251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Neue"/>
                <a:ea typeface="Cambria Math" pitchFamily="18" charset="0"/>
                <a:cs typeface="Helvetica Neue"/>
              </a:rPr>
              <a:t>Statistical Learning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Neue"/>
                <a:ea typeface="Cambria Math" pitchFamily="18" charset="0"/>
                <a:cs typeface="Helvetica Neue"/>
              </a:rPr>
              <a:t>(Deep Neural Network)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6801" y="3296073"/>
            <a:ext cx="2480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Distribution over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Evidences &amp; Sketches</a:t>
            </a:r>
          </a:p>
        </p:txBody>
      </p:sp>
      <p:cxnSp>
        <p:nvCxnSpPr>
          <p:cNvPr id="21" name="Elbow Connector 20"/>
          <p:cNvCxnSpPr>
            <a:endCxn id="101" idx="4"/>
          </p:cNvCxnSpPr>
          <p:nvPr/>
        </p:nvCxnSpPr>
        <p:spPr>
          <a:xfrm flipV="1">
            <a:off x="6190226" y="4930860"/>
            <a:ext cx="1378676" cy="672019"/>
          </a:xfrm>
          <a:prstGeom prst="bentConnector2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110963" y="5073354"/>
                <a:ext cx="1378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Helvetica Neue"/>
                            </a:rPr>
                            <m:t>𝒀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Helvetica Neue"/>
                            </a:rPr>
                            <m:t> 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𝑿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00B05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963" y="5073354"/>
                <a:ext cx="1378006" cy="461665"/>
              </a:xfrm>
              <a:prstGeom prst="rect">
                <a:avLst/>
              </a:prstGeom>
              <a:blipFill rotWithShape="0">
                <a:blip r:embed="rId2"/>
                <a:stretch>
                  <a:fillRect t="-100000" r="-441" b="-1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4067302" y="4011404"/>
            <a:ext cx="1475627" cy="1347292"/>
            <a:chOff x="3961736" y="3876833"/>
            <a:chExt cx="1475627" cy="1347292"/>
          </a:xfrm>
        </p:grpSpPr>
        <p:sp>
          <p:nvSpPr>
            <p:cNvPr id="25" name="Oval 24"/>
            <p:cNvSpPr/>
            <p:nvPr/>
          </p:nvSpPr>
          <p:spPr>
            <a:xfrm>
              <a:off x="3962135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962135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961736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endCxn id="49" idx="4"/>
            </p:cNvCxnSpPr>
            <p:nvPr/>
          </p:nvCxnSpPr>
          <p:spPr>
            <a:xfrm flipV="1">
              <a:off x="4085338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084939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375004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375004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374605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4498207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4497808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778089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778089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777690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4901292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900893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5190958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190958" y="4468967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190559" y="3876833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5314160" y="4715373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5313762" y="4123237"/>
              <a:ext cx="0" cy="35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9" idx="6"/>
            </p:cNvCxnSpPr>
            <p:nvPr/>
          </p:nvCxnSpPr>
          <p:spPr>
            <a:xfrm>
              <a:off x="4208540" y="4592171"/>
              <a:ext cx="16646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621409" y="4592171"/>
              <a:ext cx="15668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024494" y="4592170"/>
              <a:ext cx="166464" cy="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1355294" y="2077749"/>
            <a:ext cx="0" cy="625251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21332" y="1740759"/>
            <a:ext cx="2010488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foo(File f)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 /// read file</a:t>
            </a:r>
            <a:endParaRPr lang="de-DE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196683" y="121177"/>
            <a:ext cx="2198139" cy="854133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Feature extractor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Evidences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Sketches</a:t>
            </a:r>
          </a:p>
        </p:txBody>
      </p:sp>
      <p:cxnSp>
        <p:nvCxnSpPr>
          <p:cNvPr id="53" name="Elbow Connector 52"/>
          <p:cNvCxnSpPr/>
          <p:nvPr/>
        </p:nvCxnSpPr>
        <p:spPr>
          <a:xfrm rot="10800000" flipV="1">
            <a:off x="1363953" y="464356"/>
            <a:ext cx="1824073" cy="1822278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solid"/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16200000" flipH="1">
            <a:off x="2273816" y="3868771"/>
            <a:ext cx="341303" cy="2190842"/>
          </a:xfrm>
          <a:prstGeom prst="bentConnector2">
            <a:avLst/>
          </a:prstGeom>
          <a:ln w="381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01117" y="3262802"/>
            <a:ext cx="80502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“read”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“file”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867816" y="2750667"/>
            <a:ext cx="1676744" cy="1171469"/>
            <a:chOff x="867816" y="2750667"/>
            <a:chExt cx="1676744" cy="1171469"/>
          </a:xfrm>
        </p:grpSpPr>
        <p:sp>
          <p:nvSpPr>
            <p:cNvPr id="59" name="Oval 58"/>
            <p:cNvSpPr/>
            <p:nvPr/>
          </p:nvSpPr>
          <p:spPr>
            <a:xfrm>
              <a:off x="867816" y="2904627"/>
              <a:ext cx="399179" cy="3991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8619" y="2890448"/>
              <a:ext cx="399179" cy="3991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1126776" y="2750667"/>
              <a:ext cx="640586" cy="177228"/>
            </a:xfrm>
            <a:custGeom>
              <a:avLst/>
              <a:gdLst>
                <a:gd name="connsiteX0" fmla="*/ 0 w 651164"/>
                <a:gd name="connsiteY0" fmla="*/ 166300 h 180155"/>
                <a:gd name="connsiteX1" fmla="*/ 235528 w 651164"/>
                <a:gd name="connsiteY1" fmla="*/ 46 h 180155"/>
                <a:gd name="connsiteX2" fmla="*/ 651164 w 651164"/>
                <a:gd name="connsiteY2" fmla="*/ 180155 h 18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1164" h="180155">
                  <a:moveTo>
                    <a:pt x="0" y="166300"/>
                  </a:moveTo>
                  <a:cubicBezTo>
                    <a:pt x="63500" y="82018"/>
                    <a:pt x="127001" y="-2263"/>
                    <a:pt x="235528" y="46"/>
                  </a:cubicBezTo>
                  <a:cubicBezTo>
                    <a:pt x="344055" y="2355"/>
                    <a:pt x="497609" y="91255"/>
                    <a:pt x="651164" y="180155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1235812" y="3241373"/>
              <a:ext cx="504290" cy="109112"/>
            </a:xfrm>
            <a:custGeom>
              <a:avLst/>
              <a:gdLst>
                <a:gd name="connsiteX0" fmla="*/ 512618 w 512618"/>
                <a:gd name="connsiteY0" fmla="*/ 13855 h 110914"/>
                <a:gd name="connsiteX1" fmla="*/ 166254 w 512618"/>
                <a:gd name="connsiteY1" fmla="*/ 110837 h 110914"/>
                <a:gd name="connsiteX2" fmla="*/ 0 w 512618"/>
                <a:gd name="connsiteY2" fmla="*/ 0 h 1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618" h="110914">
                  <a:moveTo>
                    <a:pt x="512618" y="13855"/>
                  </a:moveTo>
                  <a:cubicBezTo>
                    <a:pt x="382154" y="63500"/>
                    <a:pt x="251690" y="113146"/>
                    <a:pt x="166254" y="110837"/>
                  </a:cubicBezTo>
                  <a:cubicBezTo>
                    <a:pt x="80818" y="108528"/>
                    <a:pt x="40409" y="54264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1058347" y="3295891"/>
              <a:ext cx="313760" cy="477031"/>
            </a:xfrm>
            <a:custGeom>
              <a:avLst/>
              <a:gdLst>
                <a:gd name="connsiteX0" fmla="*/ 27996 w 318941"/>
                <a:gd name="connsiteY0" fmla="*/ 0 h 484909"/>
                <a:gd name="connsiteX1" fmla="*/ 27996 w 318941"/>
                <a:gd name="connsiteY1" fmla="*/ 221672 h 484909"/>
                <a:gd name="connsiteX2" fmla="*/ 318941 w 318941"/>
                <a:gd name="connsiteY2" fmla="*/ 484909 h 48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941" h="484909">
                  <a:moveTo>
                    <a:pt x="27996" y="0"/>
                  </a:moveTo>
                  <a:cubicBezTo>
                    <a:pt x="3750" y="70427"/>
                    <a:pt x="-20495" y="140854"/>
                    <a:pt x="27996" y="221672"/>
                  </a:cubicBezTo>
                  <a:cubicBezTo>
                    <a:pt x="76487" y="302490"/>
                    <a:pt x="197714" y="393699"/>
                    <a:pt x="318941" y="484909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420829" y="3598996"/>
              <a:ext cx="323140" cy="3231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180139" y="3433525"/>
              <a:ext cx="364421" cy="364421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1727959" y="3752238"/>
              <a:ext cx="504290" cy="109112"/>
            </a:xfrm>
            <a:custGeom>
              <a:avLst/>
              <a:gdLst>
                <a:gd name="connsiteX0" fmla="*/ 512618 w 512618"/>
                <a:gd name="connsiteY0" fmla="*/ 13855 h 110914"/>
                <a:gd name="connsiteX1" fmla="*/ 166254 w 512618"/>
                <a:gd name="connsiteY1" fmla="*/ 110837 h 110914"/>
                <a:gd name="connsiteX2" fmla="*/ 0 w 512618"/>
                <a:gd name="connsiteY2" fmla="*/ 0 h 1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618" h="110914">
                  <a:moveTo>
                    <a:pt x="512618" y="13855"/>
                  </a:moveTo>
                  <a:cubicBezTo>
                    <a:pt x="382154" y="63500"/>
                    <a:pt x="251690" y="113146"/>
                    <a:pt x="166254" y="110837"/>
                  </a:cubicBezTo>
                  <a:cubicBezTo>
                    <a:pt x="80818" y="108528"/>
                    <a:pt x="40409" y="54264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117992" y="2919497"/>
                <a:ext cx="55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:</m:t>
                      </m:r>
                    </m:oMath>
                  </m:oMathPara>
                </a14:m>
                <a:endParaRPr lang="en-US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92" y="2919497"/>
                <a:ext cx="55066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013873" y="2799237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873" y="2799237"/>
                <a:ext cx="45236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/>
          <p:cNvGrpSpPr/>
          <p:nvPr/>
        </p:nvGrpSpPr>
        <p:grpSpPr>
          <a:xfrm>
            <a:off x="6854319" y="3759391"/>
            <a:ext cx="1676744" cy="1171469"/>
            <a:chOff x="867816" y="2750667"/>
            <a:chExt cx="1676744" cy="1171469"/>
          </a:xfrm>
        </p:grpSpPr>
        <p:sp>
          <p:nvSpPr>
            <p:cNvPr id="96" name="Oval 95"/>
            <p:cNvSpPr/>
            <p:nvPr/>
          </p:nvSpPr>
          <p:spPr>
            <a:xfrm>
              <a:off x="867816" y="2904627"/>
              <a:ext cx="399179" cy="3991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1648619" y="2890448"/>
              <a:ext cx="399179" cy="3991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126776" y="2750667"/>
              <a:ext cx="640586" cy="177228"/>
            </a:xfrm>
            <a:custGeom>
              <a:avLst/>
              <a:gdLst>
                <a:gd name="connsiteX0" fmla="*/ 0 w 651164"/>
                <a:gd name="connsiteY0" fmla="*/ 166300 h 180155"/>
                <a:gd name="connsiteX1" fmla="*/ 235528 w 651164"/>
                <a:gd name="connsiteY1" fmla="*/ 46 h 180155"/>
                <a:gd name="connsiteX2" fmla="*/ 651164 w 651164"/>
                <a:gd name="connsiteY2" fmla="*/ 180155 h 18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1164" h="180155">
                  <a:moveTo>
                    <a:pt x="0" y="166300"/>
                  </a:moveTo>
                  <a:cubicBezTo>
                    <a:pt x="63500" y="82018"/>
                    <a:pt x="127001" y="-2263"/>
                    <a:pt x="235528" y="46"/>
                  </a:cubicBezTo>
                  <a:cubicBezTo>
                    <a:pt x="344055" y="2355"/>
                    <a:pt x="497609" y="91255"/>
                    <a:pt x="651164" y="180155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1235812" y="3241373"/>
              <a:ext cx="504290" cy="109112"/>
            </a:xfrm>
            <a:custGeom>
              <a:avLst/>
              <a:gdLst>
                <a:gd name="connsiteX0" fmla="*/ 512618 w 512618"/>
                <a:gd name="connsiteY0" fmla="*/ 13855 h 110914"/>
                <a:gd name="connsiteX1" fmla="*/ 166254 w 512618"/>
                <a:gd name="connsiteY1" fmla="*/ 110837 h 110914"/>
                <a:gd name="connsiteX2" fmla="*/ 0 w 512618"/>
                <a:gd name="connsiteY2" fmla="*/ 0 h 1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618" h="110914">
                  <a:moveTo>
                    <a:pt x="512618" y="13855"/>
                  </a:moveTo>
                  <a:cubicBezTo>
                    <a:pt x="382154" y="63500"/>
                    <a:pt x="251690" y="113146"/>
                    <a:pt x="166254" y="110837"/>
                  </a:cubicBezTo>
                  <a:cubicBezTo>
                    <a:pt x="80818" y="108528"/>
                    <a:pt x="40409" y="54264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1058347" y="3295891"/>
              <a:ext cx="313760" cy="477031"/>
            </a:xfrm>
            <a:custGeom>
              <a:avLst/>
              <a:gdLst>
                <a:gd name="connsiteX0" fmla="*/ 27996 w 318941"/>
                <a:gd name="connsiteY0" fmla="*/ 0 h 484909"/>
                <a:gd name="connsiteX1" fmla="*/ 27996 w 318941"/>
                <a:gd name="connsiteY1" fmla="*/ 221672 h 484909"/>
                <a:gd name="connsiteX2" fmla="*/ 318941 w 318941"/>
                <a:gd name="connsiteY2" fmla="*/ 484909 h 48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941" h="484909">
                  <a:moveTo>
                    <a:pt x="27996" y="0"/>
                  </a:moveTo>
                  <a:cubicBezTo>
                    <a:pt x="3750" y="70427"/>
                    <a:pt x="-20495" y="140854"/>
                    <a:pt x="27996" y="221672"/>
                  </a:cubicBezTo>
                  <a:cubicBezTo>
                    <a:pt x="76487" y="302490"/>
                    <a:pt x="197714" y="393699"/>
                    <a:pt x="318941" y="484909"/>
                  </a:cubicBezTo>
                </a:path>
              </a:pathLst>
            </a:custGeom>
            <a:solidFill>
              <a:schemeClr val="bg1"/>
            </a:solidFill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1420829" y="3598996"/>
              <a:ext cx="323140" cy="3231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180139" y="3433525"/>
              <a:ext cx="364421" cy="364421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1727959" y="3752238"/>
              <a:ext cx="504290" cy="109112"/>
            </a:xfrm>
            <a:custGeom>
              <a:avLst/>
              <a:gdLst>
                <a:gd name="connsiteX0" fmla="*/ 512618 w 512618"/>
                <a:gd name="connsiteY0" fmla="*/ 13855 h 110914"/>
                <a:gd name="connsiteX1" fmla="*/ 166254 w 512618"/>
                <a:gd name="connsiteY1" fmla="*/ 110837 h 110914"/>
                <a:gd name="connsiteX2" fmla="*/ 0 w 512618"/>
                <a:gd name="connsiteY2" fmla="*/ 0 h 1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618" h="110914">
                  <a:moveTo>
                    <a:pt x="512618" y="13855"/>
                  </a:moveTo>
                  <a:cubicBezTo>
                    <a:pt x="382154" y="63500"/>
                    <a:pt x="251690" y="113146"/>
                    <a:pt x="166254" y="110837"/>
                  </a:cubicBezTo>
                  <a:cubicBezTo>
                    <a:pt x="80818" y="108528"/>
                    <a:pt x="40409" y="54264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7005320" y="783941"/>
            <a:ext cx="1840874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foo(File f)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nsolas"/>
                <a:cs typeface="Consolas"/>
              </a:rPr>
              <a:t>f.read</a:t>
            </a:r>
            <a:r>
              <a:rPr lang="de-DE" dirty="0">
                <a:solidFill>
                  <a:srgbClr val="00B050"/>
                </a:solidFill>
                <a:latin typeface="Consolas"/>
                <a:cs typeface="Consolas"/>
              </a:rPr>
              <a:t>();</a:t>
            </a:r>
          </a:p>
          <a:p>
            <a:r>
              <a:rPr lang="de-DE" dirty="0">
                <a:solidFill>
                  <a:srgbClr val="00B050"/>
                </a:solidFill>
                <a:latin typeface="Consolas"/>
                <a:cs typeface="Consolas"/>
              </a:rPr>
              <a:t> </a:t>
            </a:r>
            <a:r>
              <a:rPr lang="de-DE" dirty="0" err="1">
                <a:solidFill>
                  <a:srgbClr val="00B050"/>
                </a:solidFill>
                <a:latin typeface="Consolas"/>
                <a:cs typeface="Consolas"/>
              </a:rPr>
              <a:t>f.close</a:t>
            </a:r>
            <a:r>
              <a:rPr lang="de-DE" dirty="0">
                <a:solidFill>
                  <a:srgbClr val="00B050"/>
                </a:solidFill>
                <a:latin typeface="Consolas"/>
                <a:cs typeface="Consolas"/>
              </a:rPr>
              <a:t>();</a:t>
            </a:r>
          </a:p>
          <a:p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278272" y="146717"/>
            <a:ext cx="1380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Synthesized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Program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6265126" y="2504052"/>
            <a:ext cx="2665118" cy="630783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Combinatorial Search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Type-based pruning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7568902" y="1984270"/>
            <a:ext cx="0" cy="530779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5" idx="2"/>
          </p:cNvCxnSpPr>
          <p:nvPr/>
        </p:nvCxnSpPr>
        <p:spPr>
          <a:xfrm>
            <a:off x="7597685" y="3134835"/>
            <a:ext cx="0" cy="55924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115" idx="1"/>
          </p:cNvCxnSpPr>
          <p:nvPr/>
        </p:nvCxnSpPr>
        <p:spPr>
          <a:xfrm flipV="1">
            <a:off x="4732408" y="2819444"/>
            <a:ext cx="1532718" cy="4991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4EE5A-DEA7-0C4C-8FD7-9171C30A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49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Introduction to the Bayou framework</a:t>
            </a:r>
          </a:p>
          <a:p>
            <a:pPr lvl="1"/>
            <a:r>
              <a:rPr lang="en-US" dirty="0" err="1"/>
              <a:t>BayouSynth</a:t>
            </a:r>
            <a:endParaRPr lang="en-US" dirty="0"/>
          </a:p>
          <a:p>
            <a:pPr lvl="1"/>
            <a:r>
              <a:rPr lang="en-US" dirty="0"/>
              <a:t>Underlying probabilistic model</a:t>
            </a:r>
          </a:p>
          <a:p>
            <a:pPr lvl="1"/>
            <a:r>
              <a:rPr lang="en-US" b="1" dirty="0" err="1"/>
              <a:t>BayouDebug</a:t>
            </a:r>
            <a:endParaRPr lang="en-US" b="1" dirty="0"/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BayouSynth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with deep neural networks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Feed-forward 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Recurrent 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Encoder-Decoder architecture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Gaussian Encoder-Decoder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Type-directed synthesis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BayouDebug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Latent Dirichlet Allocation and Topic-Conditioned RNN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F5EFE-079B-A546-8AF8-3AC909C7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87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Data-driven Correctness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00200"/>
            <a:ext cx="7924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Underlying thesis: Bugs are </a:t>
            </a:r>
            <a:r>
              <a:rPr lang="en-US" sz="2400" dirty="0">
                <a:solidFill>
                  <a:srgbClr val="00B050"/>
                </a:solidFill>
              </a:rPr>
              <a:t>anomalous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behaviors.</a:t>
            </a:r>
            <a:br>
              <a:rPr lang="en-US" dirty="0"/>
            </a:br>
            <a:r>
              <a:rPr lang="en-US" sz="1800" dirty="0"/>
              <a:t>[</a:t>
            </a:r>
            <a:r>
              <a:rPr lang="en-US" sz="1800" dirty="0" err="1"/>
              <a:t>Engler</a:t>
            </a:r>
            <a:r>
              <a:rPr lang="en-US" sz="1800" dirty="0"/>
              <a:t> et al., 2002; </a:t>
            </a:r>
            <a:r>
              <a:rPr lang="en-US" sz="1800" dirty="0" err="1"/>
              <a:t>Hangal</a:t>
            </a:r>
            <a:r>
              <a:rPr lang="en-US" sz="1800" dirty="0"/>
              <a:t> &amp; Lam, 2002]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 specification is a </a:t>
            </a:r>
            <a:r>
              <a:rPr lang="en-US" sz="2400" dirty="0">
                <a:solidFill>
                  <a:srgbClr val="00B050"/>
                </a:solidFill>
              </a:rPr>
              <a:t>commonplace pattern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in program behaviors seen in the real world.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Learn specifications from examples of program behavior.</a:t>
            </a:r>
            <a:br>
              <a:rPr lang="en-US" dirty="0"/>
            </a:br>
            <a:r>
              <a:rPr lang="en-US" sz="1800" dirty="0"/>
              <a:t>[Ammons et al., 2002; </a:t>
            </a:r>
            <a:r>
              <a:rPr lang="en-US" sz="1800" dirty="0" err="1"/>
              <a:t>Raychev</a:t>
            </a:r>
            <a:r>
              <a:rPr lang="en-US" sz="1800" dirty="0"/>
              <a:t> et al., 2014]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5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BayouDebug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Statistical framework for simultaneously learning a wide range of specifications from a large, heterogeneous corpus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Quantitatively estimating a program’s </a:t>
            </a:r>
            <a:r>
              <a:rPr lang="en-US" dirty="0">
                <a:solidFill>
                  <a:srgbClr val="00B050"/>
                </a:solidFill>
              </a:rPr>
              <a:t>“anomalousness” </a:t>
            </a:r>
            <a:r>
              <a:rPr lang="en-US" dirty="0"/>
              <a:t>as a measure of its correctness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i="1" dirty="0" err="1">
                <a:solidFill>
                  <a:srgbClr val="0070C0"/>
                </a:solidFill>
              </a:rPr>
              <a:t>BayouDebug</a:t>
            </a:r>
            <a:r>
              <a:rPr lang="en-US" dirty="0"/>
              <a:t>: a system for finding API usage errors in Java/Android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Underlying probabilistic model similar to </a:t>
            </a:r>
            <a:r>
              <a:rPr lang="en-US" dirty="0" err="1"/>
              <a:t>BayouSynth</a:t>
            </a:r>
            <a:r>
              <a:rPr lang="en-US" dirty="0"/>
              <a:t> but “mirrored”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Program is given, need to predict likelihood of its behaviors</a:t>
            </a:r>
            <a:endParaRPr lang="en-US" b="1" i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134F4-6AFA-9E4B-BA04-FE2F27C0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3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536D-E7E1-104D-BC18-1E018723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80C46-E3E5-344F-9FE2-E493D98BC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Practical tasks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Reading/writing an XML document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Displaying an Android dialog box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Connecting to an SQL server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</a:rPr>
              <a:t>… How to specify formally? …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i="1" dirty="0">
                <a:solidFill>
                  <a:srgbClr val="0070C0"/>
                </a:solidFill>
              </a:rPr>
              <a:t>Bayou:</a:t>
            </a:r>
            <a:r>
              <a:rPr lang="en-US" dirty="0"/>
              <a:t> a </a:t>
            </a:r>
            <a:r>
              <a:rPr lang="en-US" dirty="0">
                <a:solidFill>
                  <a:srgbClr val="00B050"/>
                </a:solidFill>
              </a:rPr>
              <a:t>statistical approach</a:t>
            </a:r>
            <a:r>
              <a:rPr lang="en-US" dirty="0"/>
              <a:t> that lets us break out of the reliance on formal specifications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Built to handle “uncertain” specifications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Applicable to various problems in formal 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this tutorial: program synthesis, debugging (bug-finding)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99279-1040-A447-B760-73A9AD0B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736" y="1690689"/>
            <a:ext cx="2181596" cy="17623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E1B2A-1322-AE42-8AC0-45F18A03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9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DEDA-BFFF-614A-8264-69F98D60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BayouDebug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35D26-BC49-3A43-95A9-2D1BC1177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called </a:t>
            </a:r>
            <a:r>
              <a:rPr lang="en-US" b="1" i="1" dirty="0">
                <a:solidFill>
                  <a:srgbClr val="0070C0"/>
                </a:solidFill>
              </a:rPr>
              <a:t>Salento</a:t>
            </a:r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github.com/</a:t>
            </a:r>
            <a:r>
              <a:rPr lang="en-US" dirty="0" err="1">
                <a:hlinkClick r:id="rId2"/>
              </a:rPr>
              <a:t>capergroup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salento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93CAB-94A2-D341-A04A-098C30A5B9EE}"/>
              </a:ext>
            </a:extLst>
          </p:cNvPr>
          <p:cNvSpPr txBox="1"/>
          <p:nvPr/>
        </p:nvSpPr>
        <p:spPr>
          <a:xfrm>
            <a:off x="628650" y="5162938"/>
            <a:ext cx="7032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a typeface="Helvetica Neue" charset="0"/>
                <a:cs typeface="Helvetica Neue" charset="0"/>
              </a:rPr>
              <a:t>Bayesian Specification Learning for Finding API Usage Errors</a:t>
            </a:r>
          </a:p>
          <a:p>
            <a:r>
              <a:rPr lang="en-US" dirty="0">
                <a:ea typeface="Helvetica Neue" charset="0"/>
                <a:cs typeface="Helvetica Neue" charset="0"/>
              </a:rPr>
              <a:t>Vijayaraghavan Murali, </a:t>
            </a:r>
            <a:r>
              <a:rPr lang="en-US" dirty="0" err="1">
                <a:ea typeface="Helvetica Neue" charset="0"/>
                <a:cs typeface="Helvetica Neue" charset="0"/>
              </a:rPr>
              <a:t>Swarat</a:t>
            </a:r>
            <a:r>
              <a:rPr lang="en-US" dirty="0">
                <a:ea typeface="Helvetica Neue" charset="0"/>
                <a:cs typeface="Helvetica Neue" charset="0"/>
              </a:rPr>
              <a:t> Chaudhuri, and Chris Jermaine.</a:t>
            </a:r>
          </a:p>
          <a:p>
            <a:r>
              <a:rPr lang="en-US" dirty="0">
                <a:ea typeface="Helvetica Neue" charset="0"/>
                <a:cs typeface="Helvetica Neue" charset="0"/>
              </a:rPr>
              <a:t>Foundations of Software Engineering [FSE] 2017</a:t>
            </a:r>
          </a:p>
          <a:p>
            <a:r>
              <a:rPr lang="en-US" dirty="0">
                <a:ea typeface="Helvetica Neue" charset="0"/>
                <a:cs typeface="Helvetica Neue" charset="0"/>
                <a:hlinkClick r:id="rId3"/>
              </a:rPr>
              <a:t>https://</a:t>
            </a:r>
            <a:r>
              <a:rPr lang="en-US" dirty="0" err="1">
                <a:ea typeface="Helvetica Neue" charset="0"/>
                <a:cs typeface="Helvetica Neue" charset="0"/>
                <a:hlinkClick r:id="rId3"/>
              </a:rPr>
              <a:t>arxiv.org</a:t>
            </a:r>
            <a:r>
              <a:rPr lang="en-US" dirty="0">
                <a:ea typeface="Helvetica Neue" charset="0"/>
                <a:cs typeface="Helvetica Neue" charset="0"/>
                <a:hlinkClick r:id="rId3"/>
              </a:rPr>
              <a:t>/abs/1703.01370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39E22-A01E-A644-BF29-D6D849DD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2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1B34-22F1-5744-9D13-5BED498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BayouDebug</a:t>
            </a:r>
            <a:endParaRPr lang="en-US" dirty="0"/>
          </a:p>
        </p:txBody>
      </p:sp>
      <p:pic>
        <p:nvPicPr>
          <p:cNvPr id="4" name="Picture 3" descr="dialog_list_my_apps.png">
            <a:extLst>
              <a:ext uri="{FF2B5EF4-FFF2-40B4-BE49-F238E27FC236}">
                <a16:creationId xmlns:a16="http://schemas.microsoft.com/office/drawing/2014/main" id="{4831E7E7-D7F8-8C47-9B85-E03B44A94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3931"/>
            <a:ext cx="2209800" cy="397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73E24-E592-644A-BFC4-E888F4DA07DD}"/>
              </a:ext>
            </a:extLst>
          </p:cNvPr>
          <p:cNvSpPr txBox="1"/>
          <p:nvPr/>
        </p:nvSpPr>
        <p:spPr>
          <a:xfrm>
            <a:off x="3062068" y="5557769"/>
            <a:ext cx="47296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This dialog box cannot be closed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EF984-3551-5E41-9F5D-3ED23DF57FD4}"/>
              </a:ext>
            </a:extLst>
          </p:cNvPr>
          <p:cNvSpPr txBox="1"/>
          <p:nvPr/>
        </p:nvSpPr>
        <p:spPr>
          <a:xfrm>
            <a:off x="3062068" y="2131098"/>
            <a:ext cx="58486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AlertDialog.Builder</a:t>
            </a:r>
            <a:r>
              <a:rPr lang="en-US" sz="1600" dirty="0">
                <a:latin typeface="Courier"/>
                <a:cs typeface="Courier"/>
              </a:rPr>
              <a:t> b = </a:t>
            </a:r>
          </a:p>
          <a:p>
            <a:r>
              <a:rPr lang="en-US" sz="1600" dirty="0">
                <a:latin typeface="Courier"/>
                <a:cs typeface="Courier"/>
              </a:rPr>
              <a:t>   </a:t>
            </a:r>
            <a:r>
              <a:rPr lang="en-US" sz="1600" b="1" dirty="0">
                <a:solidFill>
                  <a:srgbClr val="000090"/>
                </a:solidFill>
                <a:latin typeface="Courier"/>
                <a:cs typeface="Courier"/>
              </a:rPr>
              <a:t>new</a:t>
            </a:r>
            <a:r>
              <a:rPr lang="en-US" sz="1600" b="1" dirty="0">
                <a:latin typeface="Courier"/>
                <a:cs typeface="Courier"/>
              </a:rPr>
              <a:t> </a:t>
            </a:r>
            <a:r>
              <a:rPr lang="en-US" sz="1600" b="1" dirty="0" err="1">
                <a:latin typeface="Courier"/>
                <a:cs typeface="Courier"/>
              </a:rPr>
              <a:t>AlertDialog.Builder</a:t>
            </a:r>
            <a:r>
              <a:rPr lang="en-US" sz="1600" b="1" dirty="0">
                <a:latin typeface="Courier"/>
                <a:cs typeface="Courier"/>
              </a:rPr>
              <a:t>(this);</a:t>
            </a:r>
          </a:p>
          <a:p>
            <a:r>
              <a:rPr lang="en-US" sz="1600" b="1" dirty="0" err="1">
                <a:latin typeface="Courier"/>
                <a:cs typeface="Courier"/>
              </a:rPr>
              <a:t>b.setTitle</a:t>
            </a:r>
            <a:r>
              <a:rPr lang="en-US" sz="1600" b="1" dirty="0">
                <a:latin typeface="Courier"/>
                <a:cs typeface="Courier"/>
              </a:rPr>
              <a:t>(</a:t>
            </a:r>
            <a:r>
              <a:rPr lang="en-US" sz="1600" b="1" dirty="0" err="1">
                <a:latin typeface="Courier"/>
                <a:cs typeface="Courier"/>
              </a:rPr>
              <a:t>R.string.title_variable_to_insert</a:t>
            </a:r>
            <a:r>
              <a:rPr lang="en-US" sz="1600" b="1" dirty="0">
                <a:latin typeface="Courier"/>
                <a:cs typeface="Courier"/>
              </a:rPr>
              <a:t>);</a:t>
            </a:r>
          </a:p>
          <a:p>
            <a:r>
              <a:rPr lang="en-US" sz="1600" dirty="0">
                <a:solidFill>
                  <a:srgbClr val="000090"/>
                </a:solidFill>
                <a:latin typeface="Courier"/>
                <a:cs typeface="Courier"/>
              </a:rPr>
              <a:t>if</a:t>
            </a:r>
            <a:r>
              <a:rPr lang="en-US" sz="1600" dirty="0">
                <a:latin typeface="Courier"/>
                <a:cs typeface="Courier"/>
              </a:rPr>
              <a:t> (</a:t>
            </a:r>
            <a:r>
              <a:rPr lang="en-US" sz="1600" dirty="0" err="1">
                <a:latin typeface="Courier"/>
                <a:cs typeface="Courier"/>
              </a:rPr>
              <a:t>focus.getId</a:t>
            </a:r>
            <a:r>
              <a:rPr lang="en-US" sz="1600" dirty="0">
                <a:latin typeface="Courier"/>
                <a:cs typeface="Courier"/>
              </a:rPr>
              <a:t>() == </a:t>
            </a:r>
            <a:r>
              <a:rPr lang="en-US" sz="1600" dirty="0" err="1">
                <a:latin typeface="Courier"/>
                <a:cs typeface="Courier"/>
              </a:rPr>
              <a:t>R.id.tmpl_item</a:t>
            </a:r>
            <a:r>
              <a:rPr lang="en-US" sz="1600" dirty="0"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latin typeface="Courier"/>
                <a:cs typeface="Courier"/>
              </a:rPr>
              <a:t>  </a:t>
            </a:r>
            <a:r>
              <a:rPr lang="en-US" sz="1600" dirty="0" err="1">
                <a:latin typeface="Courier"/>
                <a:cs typeface="Courier"/>
              </a:rPr>
              <a:t>b.setItems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R.array.templatebodyvars</a:t>
            </a:r>
            <a:r>
              <a:rPr lang="en-US" sz="1600" dirty="0">
                <a:latin typeface="Courier"/>
                <a:cs typeface="Courier"/>
              </a:rPr>
              <a:t>, </a:t>
            </a:r>
            <a:br>
              <a:rPr lang="en-US" sz="1600" dirty="0">
                <a:latin typeface="Courier"/>
                <a:cs typeface="Courier"/>
              </a:rPr>
            </a:br>
            <a:r>
              <a:rPr lang="en-US" sz="1600" dirty="0">
                <a:latin typeface="Courier"/>
                <a:cs typeface="Courier"/>
              </a:rPr>
              <a:t>     this);</a:t>
            </a: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r>
              <a:rPr lang="en-US" sz="1600" dirty="0">
                <a:solidFill>
                  <a:srgbClr val="000090"/>
                </a:solidFill>
                <a:latin typeface="Courier"/>
                <a:cs typeface="Courier"/>
              </a:rPr>
              <a:t>else if 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focus.getId</a:t>
            </a:r>
            <a:r>
              <a:rPr lang="en-US" sz="1600" dirty="0">
                <a:latin typeface="Courier"/>
                <a:cs typeface="Courier"/>
              </a:rPr>
              <a:t>() == </a:t>
            </a:r>
            <a:r>
              <a:rPr lang="en-US" sz="1600" dirty="0" err="1">
                <a:latin typeface="Courier"/>
                <a:cs typeface="Courier"/>
              </a:rPr>
              <a:t>R.id.tmpl_footer</a:t>
            </a:r>
            <a:r>
              <a:rPr lang="en-US" sz="1600" dirty="0"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latin typeface="Courier"/>
                <a:cs typeface="Courier"/>
              </a:rPr>
              <a:t>  </a:t>
            </a:r>
            <a:r>
              <a:rPr lang="en-US" sz="1600" dirty="0" err="1">
                <a:latin typeface="Courier"/>
                <a:cs typeface="Courier"/>
              </a:rPr>
              <a:t>b.setItems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R.array.templateheaderfootervars</a:t>
            </a:r>
            <a:r>
              <a:rPr lang="en-US" sz="1600" dirty="0"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latin typeface="Courier"/>
                <a:cs typeface="Courier"/>
              </a:rPr>
              <a:t>     this);</a:t>
            </a: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r>
              <a:rPr lang="en-US" sz="1600" b="1" dirty="0" err="1">
                <a:latin typeface="Courier"/>
                <a:cs typeface="Courier"/>
              </a:rPr>
              <a:t>b.show</a:t>
            </a:r>
            <a:r>
              <a:rPr lang="en-US" sz="1600" b="1" dirty="0">
                <a:latin typeface="Courier"/>
                <a:cs typeface="Courier"/>
              </a:rPr>
              <a:t>();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6A93B-598C-DD42-B164-9051118B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96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Evidence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</a:t>
                </a:r>
                <a:r>
                  <a:rPr lang="en-US" dirty="0">
                    <a:solidFill>
                      <a:srgbClr val="00B050"/>
                    </a:solidFill>
                  </a:rPr>
                  <a:t>programs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Prog</m:t>
                    </m:r>
                  </m:oMath>
                </a14:m>
                <a:r>
                  <a:rPr lang="en-US" dirty="0"/>
                  <a:t> and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Evidence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as before</a:t>
                </a:r>
              </a:p>
              <a:p>
                <a:pPr lvl="1"/>
                <a:r>
                  <a:rPr lang="en-US" dirty="0"/>
                  <a:t>Set of API calls in program</a:t>
                </a:r>
              </a:p>
              <a:p>
                <a:pPr lvl="1"/>
                <a:r>
                  <a:rPr lang="en-US" dirty="0"/>
                  <a:t>Set of types in program</a:t>
                </a:r>
              </a:p>
              <a:p>
                <a:pPr lvl="1"/>
                <a:r>
                  <a:rPr lang="mr-IN" dirty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be easily extracted from programs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6A4FD6F-AC19-5D47-AC67-D6844A333594}"/>
                  </a:ext>
                </a:extLst>
              </p:cNvPr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6A4FD6F-AC19-5D47-AC67-D6844A333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7F7DCAA-623E-F54B-9998-3A1301DCE44D}"/>
                  </a:ext>
                </a:extLst>
              </p:cNvPr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7F7DCAA-623E-F54B-9998-3A1301DCE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C7EF5-743E-8946-B5AC-B698B98D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7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Behaviors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 represents </a:t>
                </a:r>
                <a:r>
                  <a:rPr lang="en-US" dirty="0">
                    <a:solidFill>
                      <a:srgbClr val="00B050"/>
                    </a:solidFill>
                  </a:rPr>
                  <a:t>behaviors</a:t>
                </a:r>
              </a:p>
              <a:p>
                <a:pPr lvl="1"/>
                <a:r>
                  <a:rPr lang="en-US" dirty="0"/>
                  <a:t>Traces of API calls</a:t>
                </a:r>
              </a:p>
              <a:p>
                <a:pPr lvl="1"/>
                <a:r>
                  <a:rPr lang="en-US" dirty="0"/>
                  <a:t>Program state during execution (abstraction)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also be extracted from programs</a:t>
                </a:r>
              </a:p>
              <a:p>
                <a:pPr lvl="1"/>
                <a:r>
                  <a:rPr lang="en-US" dirty="0"/>
                  <a:t>Dynamic/Symbolic Execution</a:t>
                </a:r>
              </a:p>
              <a:p>
                <a:pPr lvl="1"/>
                <a:r>
                  <a:rPr lang="en-US" dirty="0"/>
                  <a:t>Assuming a </a:t>
                </a:r>
                <a:r>
                  <a:rPr lang="en-US" dirty="0">
                    <a:solidFill>
                      <a:srgbClr val="00B050"/>
                    </a:solidFill>
                  </a:rPr>
                  <a:t>behavior 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𝑌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Prog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for a program</a:t>
                </a:r>
              </a:p>
              <a:p>
                <a:pPr lvl="1"/>
                <a:r>
                  <a:rPr lang="en-US" dirty="0"/>
                  <a:t>Behavior model derived from input distribution (dynamic) or static analysis (symbolic)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464522D-14EC-BD49-B7B3-685419366F4C}"/>
                  </a:ext>
                </a:extLst>
              </p:cNvPr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464522D-14EC-BD49-B7B3-685419366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9D55E33-AB4D-0749-8A7E-CF525C480123}"/>
                  </a:ext>
                </a:extLst>
              </p:cNvPr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9D55E33-AB4D-0749-8A7E-CF525C480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F64510-4A9D-7549-A7F7-1C839D5AB9DB}"/>
                  </a:ext>
                </a:extLst>
              </p:cNvPr>
              <p:cNvSpPr/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F64510-4A9D-7549-A7F7-1C839D5AB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5298E7-2B76-AC46-9443-84568CC5D5F2}"/>
              </a:ext>
            </a:extLst>
          </p:cNvPr>
          <p:cNvCxnSpPr>
            <a:endCxn id="13" idx="2"/>
          </p:cNvCxnSpPr>
          <p:nvPr/>
        </p:nvCxnSpPr>
        <p:spPr>
          <a:xfrm>
            <a:off x="6686550" y="1027111"/>
            <a:ext cx="914400" cy="796"/>
          </a:xfrm>
          <a:prstGeom prst="straightConnector1">
            <a:avLst/>
          </a:prstGeom>
          <a:ln w="25400">
            <a:headEnd type="arrow"/>
            <a:tailEnd type="none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2F614-C480-8146-998D-08330218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1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charset="0"/>
                          </a:rPr>
                          <m:t>𝒀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𝐏𝐫𝐨𝐠</m:t>
                        </m:r>
                      </m:e>
                    </m:d>
                  </m:oMath>
                </a14:m>
                <a:r>
                  <a:rPr lang="en-US" sz="2800" dirty="0"/>
                  <a:t>: Generative probabilistic automaton</a:t>
                </a:r>
                <a:br>
                  <a:rPr lang="en-US" sz="3200" dirty="0"/>
                </a:br>
                <a:r>
                  <a:rPr lang="en-US" sz="2000" dirty="0"/>
                  <a:t>[</a:t>
                </a:r>
                <a:r>
                  <a:rPr lang="en-US" sz="2000" dirty="0" err="1"/>
                  <a:t>Murawski</a:t>
                </a:r>
                <a:r>
                  <a:rPr lang="en-US" sz="2000" dirty="0"/>
                  <a:t> &amp; </a:t>
                </a:r>
                <a:r>
                  <a:rPr lang="en-US" sz="2000" dirty="0" err="1"/>
                  <a:t>Ouaknine</a:t>
                </a:r>
                <a:r>
                  <a:rPr lang="en-US" sz="2000" dirty="0"/>
                  <a:t>, 2005]</a:t>
                </a:r>
                <a:endParaRPr lang="en-US" sz="32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7051" y="1652934"/>
            <a:ext cx="3886200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 err="1">
                <a:latin typeface="Courier"/>
                <a:cs typeface="Courier"/>
              </a:rPr>
              <a:t>AlertDialog.Builder</a:t>
            </a:r>
            <a:r>
              <a:rPr lang="en-US" sz="1700" dirty="0">
                <a:latin typeface="Courier"/>
                <a:cs typeface="Courier"/>
              </a:rPr>
              <a:t> b = </a:t>
            </a:r>
            <a:br>
              <a:rPr lang="en-US" sz="1700" dirty="0">
                <a:latin typeface="Courier"/>
                <a:cs typeface="Courier"/>
              </a:rPr>
            </a:br>
            <a:r>
              <a:rPr lang="en-US" sz="1700" dirty="0">
                <a:solidFill>
                  <a:srgbClr val="000090"/>
                </a:solidFill>
                <a:latin typeface="Courier"/>
                <a:cs typeface="Courier"/>
              </a:rPr>
              <a:t>new </a:t>
            </a:r>
            <a:r>
              <a:rPr lang="en-US" sz="1700" dirty="0" err="1">
                <a:latin typeface="Courier"/>
                <a:cs typeface="Courier"/>
              </a:rPr>
              <a:t>AlertDialog.Builder</a:t>
            </a:r>
            <a:r>
              <a:rPr lang="en-US" sz="1700" dirty="0">
                <a:latin typeface="Courier"/>
                <a:cs typeface="Courier"/>
              </a:rPr>
              <a:t>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700" dirty="0" err="1">
                <a:latin typeface="Courier"/>
                <a:cs typeface="Courier"/>
              </a:rPr>
              <a:t>b.setTitle</a:t>
            </a:r>
            <a:r>
              <a:rPr lang="en-US" sz="1700" dirty="0">
                <a:latin typeface="Courier"/>
                <a:cs typeface="Courier"/>
              </a:rPr>
              <a:t>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90"/>
                </a:solidFill>
                <a:latin typeface="Courier"/>
                <a:cs typeface="Courier"/>
              </a:rPr>
              <a:t>if</a:t>
            </a:r>
            <a:r>
              <a:rPr lang="en-US" sz="1700" dirty="0">
                <a:latin typeface="Courier"/>
                <a:cs typeface="Courier"/>
              </a:rPr>
              <a:t> 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1700" dirty="0">
                <a:latin typeface="Courier"/>
                <a:cs typeface="Courier"/>
              </a:rPr>
              <a:t> </a:t>
            </a:r>
            <a:r>
              <a:rPr lang="en-US" sz="1700" dirty="0" err="1">
                <a:latin typeface="Courier"/>
                <a:cs typeface="Courier"/>
              </a:rPr>
              <a:t>b.setItems</a:t>
            </a:r>
            <a:r>
              <a:rPr lang="en-US" sz="1700" dirty="0">
                <a:latin typeface="Courier"/>
                <a:cs typeface="Courier"/>
              </a:rPr>
              <a:t> 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7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90"/>
                </a:solidFill>
                <a:latin typeface="Courier"/>
                <a:cs typeface="Courier"/>
              </a:rPr>
              <a:t>else if </a:t>
            </a:r>
            <a:r>
              <a:rPr lang="en-US" sz="1700" dirty="0">
                <a:latin typeface="Courier"/>
                <a:cs typeface="Courier"/>
              </a:rPr>
              <a:t>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1700" dirty="0">
                <a:latin typeface="Courier"/>
                <a:cs typeface="Courier"/>
              </a:rPr>
              <a:t>  </a:t>
            </a:r>
            <a:r>
              <a:rPr lang="en-US" sz="1700" dirty="0" err="1">
                <a:latin typeface="Courier"/>
                <a:cs typeface="Courier"/>
              </a:rPr>
              <a:t>b.setItems</a:t>
            </a:r>
            <a:r>
              <a:rPr lang="en-US" sz="1700" dirty="0">
                <a:latin typeface="Courier"/>
                <a:cs typeface="Courier"/>
              </a:rPr>
              <a:t>(</a:t>
            </a:r>
            <a:r>
              <a:rPr lang="is-IS" sz="1700" dirty="0">
                <a:latin typeface="Courier"/>
                <a:cs typeface="Courier"/>
              </a:rPr>
              <a:t>…</a:t>
            </a:r>
            <a:r>
              <a:rPr lang="en-US" sz="17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7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1700" dirty="0" err="1">
                <a:latin typeface="Courier"/>
                <a:cs typeface="Courier"/>
              </a:rPr>
              <a:t>b.show</a:t>
            </a:r>
            <a:r>
              <a:rPr lang="en-US" sz="1700" dirty="0">
                <a:latin typeface="Courier"/>
                <a:cs typeface="Courier"/>
              </a:rPr>
              <a:t>();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14AF9-C0A3-D948-905C-91873489708A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352800" y="1547544"/>
            <a:ext cx="5334000" cy="3657600"/>
            <a:chOff x="1751732" y="2009515"/>
            <a:chExt cx="4649597" cy="2929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3814675" y="2009515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4675" y="2009515"/>
                  <a:ext cx="374066" cy="374066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 t="-58730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/>
                <p:cNvSpPr/>
                <p:nvPr/>
              </p:nvSpPr>
              <p:spPr>
                <a:xfrm>
                  <a:off x="3814675" y="2991434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4675" y="2991434"/>
                  <a:ext cx="374066" cy="374066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 t="-57143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9" idx="4"/>
              <a:endCxn id="12" idx="0"/>
            </p:cNvCxnSpPr>
            <p:nvPr/>
          </p:nvCxnSpPr>
          <p:spPr>
            <a:xfrm>
              <a:off x="4001708" y="2383581"/>
              <a:ext cx="0" cy="60785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/>
                <p:cNvSpPr/>
                <p:nvPr/>
              </p:nvSpPr>
              <p:spPr>
                <a:xfrm>
                  <a:off x="2882542" y="3784668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11 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2542" y="3784668"/>
                  <a:ext cx="374066" cy="374066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t="-57143" r="-9524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/>
                <p:cNvSpPr/>
                <p:nvPr/>
              </p:nvSpPr>
              <p:spPr>
                <a:xfrm>
                  <a:off x="2882541" y="4538099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2541" y="4538099"/>
                  <a:ext cx="374066" cy="374066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 t="-52239" b="-68657"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>
              <a:stCxn id="16" idx="4"/>
              <a:endCxn id="20" idx="0"/>
            </p:cNvCxnSpPr>
            <p:nvPr/>
          </p:nvCxnSpPr>
          <p:spPr>
            <a:xfrm flipH="1">
              <a:off x="3069574" y="4158734"/>
              <a:ext cx="1" cy="3793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59177" y="2353318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 A(</a:t>
              </a:r>
              <a:r>
                <a:rPr lang="mr-IN" sz="1400" dirty="0">
                  <a:latin typeface="Courier" charset="0"/>
                  <a:ea typeface="Courier" charset="0"/>
                  <a:cs typeface="Courier" charset="0"/>
                </a:rPr>
                <a:t>…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sz="1400" dirty="0" err="1">
                  <a:latin typeface="Courier" charset="0"/>
                  <a:ea typeface="Courier" charset="0"/>
                  <a:cs typeface="Courier" charset="0"/>
                </a:rPr>
                <a:t>setTitle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sz="1400" dirty="0">
                  <a:latin typeface="Courier" charset="0"/>
                  <a:ea typeface="Courier" charset="0"/>
                  <a:cs typeface="Courier" charset="0"/>
                </a:rPr>
                <a:t>…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6852" y="264528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51732" y="3381971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Courier" charset="0"/>
                  <a:ea typeface="Courier" charset="0"/>
                  <a:cs typeface="Courier" charset="0"/>
                </a:rPr>
                <a:t>setItems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sz="1400" dirty="0">
                  <a:latin typeface="Courier" charset="0"/>
                  <a:ea typeface="Courier" charset="0"/>
                  <a:cs typeface="Courier" charset="0"/>
                </a:rPr>
                <a:t>…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0972" y="414453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show()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57275" y="2482836"/>
              <a:ext cx="305533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92482" y="3147211"/>
              <a:ext cx="3904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0.33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17812" y="4175312"/>
              <a:ext cx="305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p:cxnSp>
          <p:nvCxnSpPr>
            <p:cNvPr id="20" name="Straight Arrow Connector 19"/>
            <p:cNvCxnSpPr>
              <a:endCxn id="9" idx="2"/>
            </p:cNvCxnSpPr>
            <p:nvPr/>
          </p:nvCxnSpPr>
          <p:spPr>
            <a:xfrm>
              <a:off x="3482736" y="2196548"/>
              <a:ext cx="33193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/>
                <p:cNvSpPr/>
                <p:nvPr/>
              </p:nvSpPr>
              <p:spPr>
                <a:xfrm>
                  <a:off x="4867495" y="3796533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11′′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495" y="3796533"/>
                  <a:ext cx="374066" cy="374066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l="-3125" t="-57143" r="-20313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/>
                <p:cNvSpPr/>
                <p:nvPr/>
              </p:nvSpPr>
              <p:spPr>
                <a:xfrm>
                  <a:off x="4867494" y="4549964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′′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494" y="4549964"/>
                  <a:ext cx="374066" cy="374066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flipH="1">
              <a:off x="5054527" y="4170599"/>
              <a:ext cx="1" cy="3793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035249" y="415543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show()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46662" y="4179963"/>
              <a:ext cx="305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5249" y="3381354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Courier" charset="0"/>
                  <a:ea typeface="Courier" charset="0"/>
                  <a:cs typeface="Courier" charset="0"/>
                </a:rPr>
                <a:t>setItems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sz="1400" dirty="0">
                  <a:latin typeface="Courier" charset="0"/>
                  <a:ea typeface="Courier" charset="0"/>
                  <a:cs typeface="Courier" charset="0"/>
                </a:rPr>
                <a:t>…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84375" y="3147211"/>
              <a:ext cx="3904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0.33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82614" y="3400543"/>
              <a:ext cx="305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46662" y="3396744"/>
              <a:ext cx="305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/>
                <p:cNvSpPr/>
                <p:nvPr/>
              </p:nvSpPr>
              <p:spPr>
                <a:xfrm>
                  <a:off x="2877740" y="2992741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Oval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740" y="2992741"/>
                  <a:ext cx="374066" cy="374066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 t="-57143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4865162" y="2993272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162" y="2993272"/>
                  <a:ext cx="374066" cy="374066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 t="-57143" b="-7619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12" idx="2"/>
              <a:endCxn id="41" idx="6"/>
            </p:cNvCxnSpPr>
            <p:nvPr/>
          </p:nvCxnSpPr>
          <p:spPr>
            <a:xfrm flipH="1">
              <a:off x="3251806" y="3178467"/>
              <a:ext cx="562869" cy="130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41" idx="4"/>
              <a:endCxn id="16" idx="0"/>
            </p:cNvCxnSpPr>
            <p:nvPr/>
          </p:nvCxnSpPr>
          <p:spPr>
            <a:xfrm>
              <a:off x="3064773" y="3366807"/>
              <a:ext cx="4802" cy="4178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2" idx="6"/>
              <a:endCxn id="42" idx="2"/>
            </p:cNvCxnSpPr>
            <p:nvPr/>
          </p:nvCxnSpPr>
          <p:spPr>
            <a:xfrm>
              <a:off x="4188741" y="3178467"/>
              <a:ext cx="676421" cy="183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2" idx="4"/>
            </p:cNvCxnSpPr>
            <p:nvPr/>
          </p:nvCxnSpPr>
          <p:spPr>
            <a:xfrm>
              <a:off x="5052195" y="3367338"/>
              <a:ext cx="2333" cy="42919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4333486" y="2843251"/>
                  <a:ext cx="3522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oMath>
                    </m:oMathPara>
                  </a14:m>
                  <a:endParaRPr lang="en-US" b="0" i="1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3486" y="2843251"/>
                  <a:ext cx="35227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408088" y="2858110"/>
                  <a:ext cx="3522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oMath>
                    </m:oMathPara>
                  </a14:m>
                  <a:endParaRPr lang="en-US" b="0" i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088" y="2858110"/>
                  <a:ext cx="35227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/>
                <p:cNvSpPr/>
                <p:nvPr/>
              </p:nvSpPr>
              <p:spPr>
                <a:xfrm>
                  <a:off x="3821615" y="3811699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11′ 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Oval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615" y="3811699"/>
                  <a:ext cx="374066" cy="374066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 t="-56250" r="-17460" b="-75000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/>
                <p:cNvSpPr/>
                <p:nvPr/>
              </p:nvSpPr>
              <p:spPr>
                <a:xfrm>
                  <a:off x="3821614" y="4565130"/>
                  <a:ext cx="374066" cy="374066"/>
                </a:xfrm>
                <a:prstGeom prst="ellipse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Oval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614" y="4565130"/>
                  <a:ext cx="374066" cy="374066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 flipH="1">
              <a:off x="4008647" y="4185765"/>
              <a:ext cx="1" cy="3793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989369" y="417059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show()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00782" y="4195129"/>
              <a:ext cx="305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1.0</a:t>
              </a:r>
            </a:p>
          </p:txBody>
        </p:sp>
        <p:cxnSp>
          <p:nvCxnSpPr>
            <p:cNvPr id="43" name="Straight Arrow Connector 42"/>
            <p:cNvCxnSpPr>
              <a:stCxn id="12" idx="4"/>
            </p:cNvCxnSpPr>
            <p:nvPr/>
          </p:nvCxnSpPr>
          <p:spPr>
            <a:xfrm>
              <a:off x="4001708" y="3365500"/>
              <a:ext cx="6940" cy="44619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725928" y="3367981"/>
                  <a:ext cx="3522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oMath>
                    </m:oMathPara>
                  </a14:m>
                  <a:endParaRPr lang="en-US" b="0" i="1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5928" y="3367981"/>
                  <a:ext cx="352276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/>
            <p:cNvSpPr txBox="1"/>
            <p:nvPr/>
          </p:nvSpPr>
          <p:spPr>
            <a:xfrm>
              <a:off x="4036217" y="3430730"/>
              <a:ext cx="3904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0.33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048267" y="5581078"/>
            <a:ext cx="4657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Produced using 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603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  <a:br>
              <a:rPr lang="en-US" dirty="0"/>
            </a:br>
            <a:r>
              <a:rPr lang="en-US" dirty="0"/>
              <a:t>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From data, learn a distribution over program behaviors given evidence, i.e.,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𝑌</m:t>
                    </m:r>
                    <m:r>
                      <a:rPr lang="en-US" i="1" dirty="0" smtClean="0">
                        <a:latin typeface="Cambria Math" charset="0"/>
                      </a:rPr>
                      <m:t> | </m:t>
                    </m:r>
                    <m:r>
                      <a:rPr lang="en-US" i="1" dirty="0" smtClean="0">
                        <a:latin typeface="Cambria Math" charset="0"/>
                      </a:rPr>
                      <m:t>𝑋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Data is in the form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pairs</a:t>
                </a:r>
              </a:p>
              <a:p>
                <a:pPr lvl="1"/>
                <a:r>
                  <a:rPr lang="en-US" dirty="0"/>
                  <a:t>As before, assume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parameterizes the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</a:rPr>
                      <m:t>𝑌</m:t>
                    </m:r>
                    <m:r>
                      <a:rPr lang="en-US" b="0" i="1" dirty="0" smtClean="0">
                        <a:latin typeface="Cambria Math" charset="0"/>
                      </a:rPr>
                      <m:t> | </m:t>
                    </m:r>
                    <m:r>
                      <a:rPr lang="en-US" i="1" dirty="0">
                        <a:latin typeface="Cambria Math" charset="0"/>
                      </a:rPr>
                      <m:t>𝑋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𝜃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an optimal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using max-CLE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i="1" dirty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| 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𝜃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r="-482" b="-2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E751AB3-026E-444B-9F7A-32DABCC92FC9}"/>
                  </a:ext>
                </a:extLst>
              </p:cNvPr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E751AB3-026E-444B-9F7A-32DABCC92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9A816F7-A1F5-F843-B614-91B5D97B459B}"/>
                  </a:ext>
                </a:extLst>
              </p:cNvPr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9A816F7-A1F5-F843-B614-91B5D97B4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F57C9E8-4BAA-3A48-9327-C114CC828EF4}"/>
                  </a:ext>
                </a:extLst>
              </p:cNvPr>
              <p:cNvSpPr/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F57C9E8-4BAA-3A48-9327-C114CC828E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485AD4-EE3B-344F-ACC3-4CC6681C313E}"/>
              </a:ext>
            </a:extLst>
          </p:cNvPr>
          <p:cNvCxnSpPr>
            <a:endCxn id="15" idx="2"/>
          </p:cNvCxnSpPr>
          <p:nvPr/>
        </p:nvCxnSpPr>
        <p:spPr>
          <a:xfrm>
            <a:off x="6686550" y="1027111"/>
            <a:ext cx="914400" cy="796"/>
          </a:xfrm>
          <a:prstGeom prst="straightConnector1">
            <a:avLst/>
          </a:prstGeom>
          <a:ln w="25400">
            <a:headEnd type="arrow"/>
            <a:tailEnd type="none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5ED4B1-3B5A-AF45-A2D2-253FEEB1CEB7}"/>
              </a:ext>
            </a:extLst>
          </p:cNvPr>
          <p:cNvCxnSpPr/>
          <p:nvPr/>
        </p:nvCxnSpPr>
        <p:spPr>
          <a:xfrm>
            <a:off x="5038725" y="1027111"/>
            <a:ext cx="733425" cy="0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27F8B-574D-3046-A951-FD9856AA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48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b="1" dirty="0"/>
                  <a:t>Goal</a:t>
                </a:r>
                <a:r>
                  <a:rPr lang="en-US" dirty="0"/>
                  <a:t>: check if test program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Prog</m:t>
                    </m:r>
                  </m:oMath>
                </a14:m>
                <a:r>
                  <a:rPr lang="en-US" dirty="0"/>
                  <a:t> is correct</a:t>
                </a:r>
              </a:p>
              <a:p>
                <a:r>
                  <a:rPr lang="en-US" dirty="0"/>
                  <a:t>Look at two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𝑌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: how programs that look like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Prog</m:t>
                    </m:r>
                  </m:oMath>
                </a14:m>
                <a:r>
                  <a:rPr lang="en-US" dirty="0"/>
                  <a:t> tend to behave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  <m:r>
                          <a:rPr lang="en-US" i="1" dirty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Prog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: how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Prog</m:t>
                    </m:r>
                  </m:oMath>
                </a14:m>
                <a:r>
                  <a:rPr lang="en-US" dirty="0"/>
                  <a:t> behaves</a:t>
                </a:r>
              </a:p>
              <a:p>
                <a:endParaRPr lang="en-US" dirty="0"/>
              </a:p>
              <a:p>
                <a:r>
                  <a:rPr lang="en-US" dirty="0"/>
                  <a:t>Cast correctness analysis as </a:t>
                </a:r>
                <a:r>
                  <a:rPr lang="en-US" dirty="0">
                    <a:solidFill>
                      <a:srgbClr val="00B050"/>
                    </a:solidFill>
                  </a:rPr>
                  <a:t>statistical distance computation</a:t>
                </a:r>
              </a:p>
              <a:p>
                <a:pPr lvl="1"/>
                <a:r>
                  <a:rPr lang="en-US" dirty="0" err="1"/>
                  <a:t>Kullback-Leibler</a:t>
                </a:r>
                <a:r>
                  <a:rPr lang="en-US" dirty="0"/>
                  <a:t> (KL) divergence: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Prog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Prog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Prog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High KL-divergence ➡ Prog is anomalous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b="-15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2486C64-B248-9744-97CB-7EBD7DF2855E}"/>
                  </a:ext>
                </a:extLst>
              </p:cNvPr>
              <p:cNvSpPr/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charset="0"/>
                        </a:rPr>
                        <m:t>Prog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2486C64-B248-9744-97CB-7EBD7DF28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57070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6089D66-25A0-2E47-BE75-64DCD65A3503}"/>
                  </a:ext>
                </a:extLst>
              </p:cNvPr>
              <p:cNvSpPr/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6089D66-25A0-2E47-BE75-64DCD65A3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56991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F5DCEF-9AFC-0C45-9006-5B95EC2DE997}"/>
                  </a:ext>
                </a:extLst>
              </p:cNvPr>
              <p:cNvSpPr/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F5DCEF-9AFC-0C45-9006-5B95EC2DE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569911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4E3990-CCD4-C043-96D9-CF9C5063F8D9}"/>
              </a:ext>
            </a:extLst>
          </p:cNvPr>
          <p:cNvCxnSpPr>
            <a:endCxn id="8" idx="2"/>
          </p:cNvCxnSpPr>
          <p:nvPr/>
        </p:nvCxnSpPr>
        <p:spPr>
          <a:xfrm>
            <a:off x="6686550" y="1027111"/>
            <a:ext cx="914400" cy="796"/>
          </a:xfrm>
          <a:prstGeom prst="straightConnector1">
            <a:avLst/>
          </a:prstGeom>
          <a:ln w="25400">
            <a:headEnd type="arrow"/>
            <a:tailEnd type="none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D89394-9FAE-2D48-879D-F1CA25C35016}"/>
              </a:ext>
            </a:extLst>
          </p:cNvPr>
          <p:cNvCxnSpPr/>
          <p:nvPr/>
        </p:nvCxnSpPr>
        <p:spPr>
          <a:xfrm>
            <a:off x="5038725" y="1027111"/>
            <a:ext cx="733425" cy="0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E22EAC-E158-1E46-8185-9D844FBC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19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/>
              <p:cNvSpPr txBox="1"/>
              <p:nvPr/>
            </p:nvSpPr>
            <p:spPr>
              <a:xfrm>
                <a:off x="429888" y="2954137"/>
                <a:ext cx="2034293" cy="10424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1,2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2,3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mr-IN" sz="2000" dirty="0">
                    <a:latin typeface="Helvetica" charset="0"/>
                    <a:ea typeface="Helvetica" charset="0"/>
                    <a:cs typeface="Helvetica" charset="0"/>
                  </a:rPr>
                  <a:t>…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31" name="TextBox 5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" y="2954137"/>
                <a:ext cx="2034293" cy="1042465"/>
              </a:xfrm>
              <a:prstGeom prst="rect">
                <a:avLst/>
              </a:prstGeom>
              <a:blipFill rotWithShape="0">
                <a:blip r:embed="rId2"/>
                <a:stretch>
                  <a:fillRect l="-2360" b="-7910"/>
                </a:stretch>
              </a:blip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/>
              <p:cNvSpPr txBox="1"/>
              <p:nvPr/>
            </p:nvSpPr>
            <p:spPr>
              <a:xfrm>
                <a:off x="331275" y="2867399"/>
                <a:ext cx="2034293" cy="10424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1,2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2,3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mr-IN" sz="2000" dirty="0">
                    <a:latin typeface="Helvetica" charset="0"/>
                    <a:ea typeface="Helvetica" charset="0"/>
                    <a:cs typeface="Helvetica" charset="0"/>
                  </a:rPr>
                  <a:t>…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30" name="TextBox 5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5" y="2867399"/>
                <a:ext cx="2034293" cy="1042465"/>
              </a:xfrm>
              <a:prstGeom prst="rect">
                <a:avLst/>
              </a:prstGeom>
              <a:blipFill rotWithShape="0">
                <a:blip r:embed="rId3"/>
                <a:stretch>
                  <a:fillRect l="-2059" b="-7910"/>
                </a:stretch>
              </a:blip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3524742" y="3220482"/>
            <a:ext cx="2624284" cy="3101947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29656" y="4971523"/>
            <a:ext cx="98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 Neue"/>
                <a:cs typeface="Helvetica Neue"/>
              </a:rPr>
              <a:t>Training</a:t>
            </a:r>
          </a:p>
        </p:txBody>
      </p:sp>
      <p:sp>
        <p:nvSpPr>
          <p:cNvPr id="7" name="Freeform 6"/>
          <p:cNvSpPr/>
          <p:nvPr/>
        </p:nvSpPr>
        <p:spPr>
          <a:xfrm>
            <a:off x="500145" y="224128"/>
            <a:ext cx="1632494" cy="1835962"/>
          </a:xfrm>
          <a:custGeom>
            <a:avLst/>
            <a:gdLst>
              <a:gd name="connsiteX0" fmla="*/ 541070 w 1632494"/>
              <a:gd name="connsiteY0" fmla="*/ 237330 h 1717662"/>
              <a:gd name="connsiteX1" fmla="*/ 14598 w 1632494"/>
              <a:gd name="connsiteY1" fmla="*/ 472857 h 1717662"/>
              <a:gd name="connsiteX2" fmla="*/ 139289 w 1632494"/>
              <a:gd name="connsiteY2" fmla="*/ 680675 h 1717662"/>
              <a:gd name="connsiteX3" fmla="*/ 56161 w 1632494"/>
              <a:gd name="connsiteY3" fmla="*/ 1124021 h 1717662"/>
              <a:gd name="connsiteX4" fmla="*/ 250125 w 1632494"/>
              <a:gd name="connsiteY4" fmla="*/ 1484239 h 1717662"/>
              <a:gd name="connsiteX5" fmla="*/ 956707 w 1632494"/>
              <a:gd name="connsiteY5" fmla="*/ 1705912 h 1717662"/>
              <a:gd name="connsiteX6" fmla="*/ 1621725 w 1632494"/>
              <a:gd name="connsiteY6" fmla="*/ 1124021 h 1717662"/>
              <a:gd name="connsiteX7" fmla="*/ 1372343 w 1632494"/>
              <a:gd name="connsiteY7" fmla="*/ 680675 h 1717662"/>
              <a:gd name="connsiteX8" fmla="*/ 1427761 w 1632494"/>
              <a:gd name="connsiteY8" fmla="*/ 168057 h 1717662"/>
              <a:gd name="connsiteX9" fmla="*/ 554925 w 1632494"/>
              <a:gd name="connsiteY9" fmla="*/ 1803 h 1717662"/>
              <a:gd name="connsiteX10" fmla="*/ 541070 w 1632494"/>
              <a:gd name="connsiteY10" fmla="*/ 237330 h 17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2494" h="1717662">
                <a:moveTo>
                  <a:pt x="541070" y="237330"/>
                </a:moveTo>
                <a:cubicBezTo>
                  <a:pt x="451016" y="315839"/>
                  <a:pt x="81561" y="398966"/>
                  <a:pt x="14598" y="472857"/>
                </a:cubicBezTo>
                <a:cubicBezTo>
                  <a:pt x="-52365" y="546748"/>
                  <a:pt x="132362" y="572148"/>
                  <a:pt x="139289" y="680675"/>
                </a:cubicBezTo>
                <a:cubicBezTo>
                  <a:pt x="146216" y="789202"/>
                  <a:pt x="37688" y="990094"/>
                  <a:pt x="56161" y="1124021"/>
                </a:cubicBezTo>
                <a:cubicBezTo>
                  <a:pt x="74634" y="1257948"/>
                  <a:pt x="100034" y="1387257"/>
                  <a:pt x="250125" y="1484239"/>
                </a:cubicBezTo>
                <a:cubicBezTo>
                  <a:pt x="400216" y="1581221"/>
                  <a:pt x="728107" y="1765948"/>
                  <a:pt x="956707" y="1705912"/>
                </a:cubicBezTo>
                <a:cubicBezTo>
                  <a:pt x="1185307" y="1645876"/>
                  <a:pt x="1552452" y="1294894"/>
                  <a:pt x="1621725" y="1124021"/>
                </a:cubicBezTo>
                <a:cubicBezTo>
                  <a:pt x="1690998" y="953148"/>
                  <a:pt x="1404670" y="840002"/>
                  <a:pt x="1372343" y="680675"/>
                </a:cubicBezTo>
                <a:cubicBezTo>
                  <a:pt x="1340016" y="521348"/>
                  <a:pt x="1563997" y="281202"/>
                  <a:pt x="1427761" y="168057"/>
                </a:cubicBezTo>
                <a:cubicBezTo>
                  <a:pt x="1291525" y="54912"/>
                  <a:pt x="702707" y="-12051"/>
                  <a:pt x="554925" y="1803"/>
                </a:cubicBezTo>
                <a:cubicBezTo>
                  <a:pt x="407143" y="15657"/>
                  <a:pt x="631124" y="158821"/>
                  <a:pt x="541070" y="237330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Corpus</a:t>
            </a:r>
          </a:p>
          <a:p>
            <a:pPr algn="ctr"/>
            <a:r>
              <a:rPr lang="en-US" sz="2000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of Programs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2738" y="4018763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Features &amp; Behaviors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from corpus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12363" y="741369"/>
            <a:ext cx="167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Test Program F</a:t>
            </a:r>
            <a:endParaRPr lang="en-US" sz="1600" b="1" dirty="0">
              <a:solidFill>
                <a:prstClr val="black"/>
              </a:solidFill>
              <a:latin typeface="Helvetica Light"/>
              <a:ea typeface="Cambria Math" pitchFamily="18" charset="0"/>
              <a:cs typeface="Helvetica Ligh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55690" y="2092578"/>
            <a:ext cx="1356673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90908" y="2306356"/>
            <a:ext cx="0" cy="914126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40607" y="2526935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 Neue"/>
                <a:cs typeface="Helvetica Neue"/>
              </a:rPr>
              <a:t>Inference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310" y="4944839"/>
            <a:ext cx="1714090" cy="10257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6" name="Elbow Connector 15"/>
          <p:cNvCxnSpPr>
            <a:stCxn id="546" idx="3"/>
          </p:cNvCxnSpPr>
          <p:nvPr/>
        </p:nvCxnSpPr>
        <p:spPr>
          <a:xfrm>
            <a:off x="5804642" y="565074"/>
            <a:ext cx="560532" cy="1512674"/>
          </a:xfrm>
          <a:prstGeom prst="bentConnector2">
            <a:avLst/>
          </a:prstGeom>
          <a:ln w="38100">
            <a:solidFill>
              <a:srgbClr val="00B050"/>
            </a:solidFill>
            <a:prstDash val="sysDash"/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63076" y="1272912"/>
            <a:ext cx="2292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Features &amp; Behaviors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of test program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90150" y="5624080"/>
            <a:ext cx="251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Neue"/>
                <a:ea typeface="Cambria Math" pitchFamily="18" charset="0"/>
                <a:cs typeface="Helvetica Neue"/>
              </a:rPr>
              <a:t>Statistical Learning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  <a:latin typeface="Helvetica Neue"/>
                <a:ea typeface="Cambria Math" pitchFamily="18" charset="0"/>
                <a:cs typeface="Helvetica Neue"/>
              </a:rPr>
              <a:t>(Deep Neural Network)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35273" y="3296073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Distribution over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Features &amp; Behaviors</a:t>
            </a:r>
          </a:p>
        </p:txBody>
      </p:sp>
      <p:cxnSp>
        <p:nvCxnSpPr>
          <p:cNvPr id="31" name="Elbow Connector 30"/>
          <p:cNvCxnSpPr>
            <a:stCxn id="548" idx="2"/>
            <a:endCxn id="14" idx="0"/>
          </p:cNvCxnSpPr>
          <p:nvPr/>
        </p:nvCxnSpPr>
        <p:spPr>
          <a:xfrm rot="16200000" flipH="1">
            <a:off x="5005192" y="1891676"/>
            <a:ext cx="2658204" cy="3448122"/>
          </a:xfrm>
          <a:prstGeom prst="bentConnector3">
            <a:avLst>
              <a:gd name="adj1" fmla="val 18281"/>
            </a:avLst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412108" y="2780341"/>
                <a:ext cx="1717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𝑷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𝒀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|</m:t>
                      </m:r>
                      <m:r>
                        <a:rPr lang="en-US" sz="24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𝐏𝐫𝐨𝐠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00B05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108" y="2780341"/>
                <a:ext cx="1717137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/>
          <p:cNvCxnSpPr>
            <a:stCxn id="50" idx="3"/>
          </p:cNvCxnSpPr>
          <p:nvPr/>
        </p:nvCxnSpPr>
        <p:spPr>
          <a:xfrm>
            <a:off x="6149026" y="4771456"/>
            <a:ext cx="1052284" cy="686260"/>
          </a:xfrm>
          <a:prstGeom prst="bentConnector3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06866" y="4277398"/>
                <a:ext cx="1378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Helvetica Neue"/>
                            </a:rPr>
                            <m:t>𝒀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  <a:cs typeface="Helvetica Neue"/>
                            </a:rPr>
                            <m:t> 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𝑿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charset="0"/>
                          <a:cs typeface="Helvetica Neue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00B05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66" y="4277398"/>
                <a:ext cx="1378006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7219825" y="5984272"/>
            <a:ext cx="1677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Anomaly Score</a:t>
            </a:r>
          </a:p>
          <a:p>
            <a:pPr algn="ctr"/>
            <a:r>
              <a:rPr lang="en-US" sz="1600" b="1">
                <a:solidFill>
                  <a:prstClr val="black"/>
                </a:solidFill>
                <a:latin typeface="Helvetica Light"/>
                <a:ea typeface="Cambria Math" pitchFamily="18" charset="0"/>
                <a:cs typeface="Helvetica Light"/>
              </a:rPr>
              <a:t>(Aggregate)</a:t>
            </a:r>
            <a:endParaRPr lang="en-US" sz="1600" b="1" dirty="0">
              <a:solidFill>
                <a:prstClr val="black"/>
              </a:solidFill>
              <a:latin typeface="Helvetica Light"/>
              <a:ea typeface="Cambria Math" pitchFamily="18" charset="0"/>
              <a:cs typeface="Helvetica Ligh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067302" y="4011404"/>
            <a:ext cx="1475627" cy="1347292"/>
            <a:chOff x="3961736" y="3876833"/>
            <a:chExt cx="1475627" cy="1347292"/>
          </a:xfrm>
        </p:grpSpPr>
        <p:sp>
          <p:nvSpPr>
            <p:cNvPr id="37" name="Oval 36"/>
            <p:cNvSpPr/>
            <p:nvPr/>
          </p:nvSpPr>
          <p:spPr>
            <a:xfrm>
              <a:off x="3962135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962135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961736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>
              <a:endCxn id="47" idx="4"/>
            </p:cNvCxnSpPr>
            <p:nvPr/>
          </p:nvCxnSpPr>
          <p:spPr>
            <a:xfrm flipV="1">
              <a:off x="4085338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084939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4375004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375004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374605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4498207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497808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4778089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778089" y="4468968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777690" y="3876834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4901292" y="4715372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900893" y="4123239"/>
              <a:ext cx="0" cy="359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5190958" y="4977720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190958" y="4468967"/>
              <a:ext cx="246405" cy="2464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190559" y="3876833"/>
              <a:ext cx="246405" cy="2464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314160" y="4715373"/>
              <a:ext cx="0" cy="262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5313762" y="4123237"/>
              <a:ext cx="0" cy="35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6"/>
            </p:cNvCxnSpPr>
            <p:nvPr/>
          </p:nvCxnSpPr>
          <p:spPr>
            <a:xfrm>
              <a:off x="4208540" y="4592171"/>
              <a:ext cx="16646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621409" y="4592171"/>
              <a:ext cx="15668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024494" y="4592170"/>
              <a:ext cx="166464" cy="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/>
              <p:cNvSpPr txBox="1"/>
              <p:nvPr/>
            </p:nvSpPr>
            <p:spPr>
              <a:xfrm>
                <a:off x="214733" y="2774840"/>
                <a:ext cx="2034293" cy="10424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1,2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2,3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mr-IN" sz="2000" dirty="0">
                    <a:latin typeface="Helvetica" charset="0"/>
                    <a:ea typeface="Helvetica" charset="0"/>
                    <a:cs typeface="Helvetica" charset="0"/>
                  </a:rPr>
                  <a:t>…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29" name="TextBox 5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33" y="2774840"/>
                <a:ext cx="2034293" cy="1042465"/>
              </a:xfrm>
              <a:prstGeom prst="rect">
                <a:avLst/>
              </a:prstGeom>
              <a:blipFill rotWithShape="0">
                <a:blip r:embed="rId7"/>
                <a:stretch>
                  <a:fillRect l="-2059" b="-7910"/>
                </a:stretch>
              </a:blip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9" name="Straight Arrow Connector 538"/>
          <p:cNvCxnSpPr/>
          <p:nvPr/>
        </p:nvCxnSpPr>
        <p:spPr>
          <a:xfrm>
            <a:off x="1355294" y="2077749"/>
            <a:ext cx="0" cy="625251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" name="TextBox 543"/>
          <p:cNvSpPr txBox="1"/>
          <p:nvPr/>
        </p:nvSpPr>
        <p:spPr>
          <a:xfrm>
            <a:off x="7041443" y="1147275"/>
            <a:ext cx="1840874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onsolas"/>
                <a:cs typeface="Consolas"/>
              </a:rPr>
              <a:t>foo(File f) </a:t>
            </a:r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  <a:cs typeface="Consolas"/>
              </a:rPr>
              <a:t>f.read</a:t>
            </a:r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();</a:t>
            </a:r>
          </a:p>
          <a:p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onsolas"/>
                <a:cs typeface="Consolas"/>
              </a:rPr>
              <a:t>f.close</a:t>
            </a:r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();</a:t>
            </a:r>
          </a:p>
          <a:p>
            <a:r>
              <a:rPr lang="de-DE" dirty="0">
                <a:solidFill>
                  <a:prstClr val="black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546" name="Rounded Rectangle 545"/>
          <p:cNvSpPr/>
          <p:nvPr/>
        </p:nvSpPr>
        <p:spPr>
          <a:xfrm>
            <a:off x="3606503" y="138007"/>
            <a:ext cx="2198139" cy="854133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Feature extractor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API calls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Behaviors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TextBox 547"/>
              <p:cNvSpPr txBox="1"/>
              <p:nvPr/>
            </p:nvSpPr>
            <p:spPr>
              <a:xfrm>
                <a:off x="3593086" y="1873124"/>
                <a:ext cx="2034293" cy="41351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𝐹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𝐹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𝐹</m:t>
                        </m:r>
                        <m:r>
                          <a:rPr lang="en-US" sz="2000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48" name="TextBox 5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86" y="1873124"/>
                <a:ext cx="2034293" cy="41351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6" name="Elbow Connector 555"/>
          <p:cNvCxnSpPr>
            <a:stCxn id="546" idx="1"/>
          </p:cNvCxnSpPr>
          <p:nvPr/>
        </p:nvCxnSpPr>
        <p:spPr>
          <a:xfrm rot="10800000" flipV="1">
            <a:off x="1363951" y="565074"/>
            <a:ext cx="2242553" cy="172156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solid"/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Elbow Connector 559"/>
          <p:cNvCxnSpPr>
            <a:stCxn id="8" idx="2"/>
          </p:cNvCxnSpPr>
          <p:nvPr/>
        </p:nvCxnSpPr>
        <p:spPr>
          <a:xfrm rot="16200000" flipH="1">
            <a:off x="2273816" y="3678768"/>
            <a:ext cx="341303" cy="2190842"/>
          </a:xfrm>
          <a:prstGeom prst="bentConnector2">
            <a:avLst/>
          </a:prstGeom>
          <a:ln w="381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119C1B-25B0-CB41-9DE8-26834C23C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10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4DB9-DFBB-6E41-BD18-8BC04BFD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8910-B08A-B243-B091-14C2432F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Formal methods have always relied on formal specifications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Uncertainty</a:t>
            </a:r>
            <a:r>
              <a:rPr lang="en-US" dirty="0"/>
              <a:t> in specifications is an important consideration</a:t>
            </a:r>
          </a:p>
          <a:p>
            <a:endParaRPr lang="en-US" dirty="0"/>
          </a:p>
          <a:p>
            <a:r>
              <a:rPr lang="en-US" dirty="0"/>
              <a:t>ML models learned from Big Code are a new and hot way of dealing with uncertainty</a:t>
            </a:r>
          </a:p>
          <a:p>
            <a:endParaRPr lang="en-US" dirty="0"/>
          </a:p>
          <a:p>
            <a:r>
              <a:rPr lang="en-US" dirty="0"/>
              <a:t>PL ideas are still key</a:t>
            </a:r>
          </a:p>
          <a:p>
            <a:pPr lvl="1"/>
            <a:r>
              <a:rPr lang="en-US" dirty="0"/>
              <a:t>Syntactic abstractions are necessary for data-driven synthesis</a:t>
            </a:r>
          </a:p>
          <a:p>
            <a:pPr lvl="1"/>
            <a:r>
              <a:rPr lang="en-US" dirty="0"/>
              <a:t>Static/Dynamic analysis is necessary for data-driven debugging</a:t>
            </a:r>
          </a:p>
          <a:p>
            <a:pPr lvl="1"/>
            <a:endParaRPr lang="en-US" dirty="0"/>
          </a:p>
          <a:p>
            <a:r>
              <a:rPr lang="en-US" dirty="0"/>
              <a:t>How to implement all of this? Coming up next…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28DF9-853C-894B-9E1D-C266506E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90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 to the Bayou framework</a:t>
            </a:r>
          </a:p>
          <a:p>
            <a:pPr lvl="1"/>
            <a:r>
              <a:rPr lang="en-US" dirty="0" err="1"/>
              <a:t>BayouSynth</a:t>
            </a:r>
            <a:endParaRPr lang="en-US" dirty="0"/>
          </a:p>
          <a:p>
            <a:pPr lvl="1"/>
            <a:r>
              <a:rPr lang="en-US" dirty="0"/>
              <a:t>Underlying probabilistic model</a:t>
            </a:r>
          </a:p>
          <a:p>
            <a:pPr lvl="1"/>
            <a:r>
              <a:rPr lang="en-US" dirty="0" err="1"/>
              <a:t>BayouDebug</a:t>
            </a:r>
            <a:endParaRPr lang="en-US" dirty="0"/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/>
              <a:t>Implementing </a:t>
            </a:r>
            <a:r>
              <a:rPr lang="en-US" b="1" dirty="0" err="1"/>
              <a:t>BayouSynth</a:t>
            </a:r>
            <a:r>
              <a:rPr lang="en-US" b="1" dirty="0"/>
              <a:t> with deep neural networks</a:t>
            </a:r>
          </a:p>
          <a:p>
            <a:pPr lvl="1"/>
            <a:r>
              <a:rPr lang="en-US" b="1" dirty="0"/>
              <a:t>Feed-forward 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Recurrent 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Encoder-Decoder architecture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Gaussian Encoder-Decoder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Type-directed synthesis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BayouDebug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Latent Dirichlet Allocation and Topic-Conditioned RNN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73CA6-9D36-8643-ACE6-DCF2910A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9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6010-7B6C-2F4B-9D43-EFD930CF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“Big Code”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A0ED7-B45B-7249-9A3E-66966EBDD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12236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Online code corpora offer great opportunities for </a:t>
            </a:r>
            <a:r>
              <a:rPr lang="en-US" dirty="0">
                <a:solidFill>
                  <a:srgbClr val="00B050"/>
                </a:solidFill>
              </a:rPr>
              <a:t>specification learning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Especially useful for learning about broadly shared facets of programs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Advances in machine learning (ML) can be leveraged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“Deep learning”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not enough by itself…</a:t>
            </a:r>
          </a:p>
        </p:txBody>
      </p:sp>
      <p:pic>
        <p:nvPicPr>
          <p:cNvPr id="4" name="Picture 3" descr="githubloc.jpg">
            <a:extLst>
              <a:ext uri="{FF2B5EF4-FFF2-40B4-BE49-F238E27FC236}">
                <a16:creationId xmlns:a16="http://schemas.microsoft.com/office/drawing/2014/main" id="{8CEF9B04-EB35-C649-9F7E-E76D6A225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40" y="2863933"/>
            <a:ext cx="3953349" cy="220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B6CEF0-DCCA-9348-8E8E-16FA0F52EA87}"/>
              </a:ext>
            </a:extLst>
          </p:cNvPr>
          <p:cNvSpPr txBox="1"/>
          <p:nvPr/>
        </p:nvSpPr>
        <p:spPr>
          <a:xfrm>
            <a:off x="4432454" y="5165512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Helvetica Neue" charset="0"/>
                <a:cs typeface="Helvetica Neue" charset="0"/>
              </a:rPr>
              <a:t>Number of open-source projects on </a:t>
            </a:r>
            <a:r>
              <a:rPr lang="en-US" dirty="0" err="1">
                <a:ea typeface="Helvetica Neue" charset="0"/>
                <a:cs typeface="Helvetica Neue" charset="0"/>
              </a:rPr>
              <a:t>GitHub</a:t>
            </a:r>
            <a:r>
              <a:rPr lang="en-US" dirty="0">
                <a:ea typeface="Helvetica Neue" charset="0"/>
                <a:cs typeface="Helvetica Neue" charset="0"/>
              </a:rPr>
              <a:t>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AD3AB4-2198-AA4A-AF55-C3D79F87325D}"/>
              </a:ext>
            </a:extLst>
          </p:cNvPr>
          <p:cNvSpPr txBox="1">
            <a:spLocks/>
          </p:cNvSpPr>
          <p:nvPr/>
        </p:nvSpPr>
        <p:spPr>
          <a:xfrm>
            <a:off x="4831623" y="2158238"/>
            <a:ext cx="3913207" cy="461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19.4 million active projects on GitHub (Oct. 2016)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4C181-BE02-9041-A89D-AC91CD6A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9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264F-F55B-4B4A-8F70-5B96B853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FB7A-74B8-174E-83D0-F6C464F80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logical circuit transforms binary input signals into binary outputs through logical operations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neural network is a circuit where</a:t>
            </a:r>
          </a:p>
          <a:p>
            <a:pPr lvl="1"/>
            <a:r>
              <a:rPr lang="en-US" dirty="0"/>
              <a:t>Input and outputs can be smooth (continuous)</a:t>
            </a:r>
          </a:p>
          <a:p>
            <a:pPr lvl="1"/>
            <a:r>
              <a:rPr lang="en-US" dirty="0"/>
              <a:t>Operations are differentiable (matrix multiply, exponentiate, …)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8B933-DA2A-C141-B48F-B3269E68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49" y="2418135"/>
            <a:ext cx="4257433" cy="26913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97BB5E-AD5B-334A-BA30-042AD888E5BA}"/>
              </a:ext>
            </a:extLst>
          </p:cNvPr>
          <p:cNvSpPr/>
          <p:nvPr/>
        </p:nvSpPr>
        <p:spPr>
          <a:xfrm>
            <a:off x="2802347" y="2897580"/>
            <a:ext cx="1377768" cy="3681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7E138-8287-A649-B57B-3D9EC9F06ED5}"/>
                  </a:ext>
                </a:extLst>
              </p:cNvPr>
              <p:cNvSpPr/>
              <p:nvPr/>
            </p:nvSpPr>
            <p:spPr>
              <a:xfrm>
                <a:off x="4290646" y="3336056"/>
                <a:ext cx="717452" cy="363748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7E138-8287-A649-B57B-3D9EC9F0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646" y="3336056"/>
                <a:ext cx="717452" cy="363748"/>
              </a:xfrm>
              <a:prstGeom prst="roundRect">
                <a:avLst/>
              </a:prstGeom>
              <a:blipFill>
                <a:blip r:embed="rId4"/>
                <a:stretch>
                  <a:fillRect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00DA1F9-4758-A44E-ACDA-F87DAFEAD942}"/>
                  </a:ext>
                </a:extLst>
              </p:cNvPr>
              <p:cNvSpPr/>
              <p:nvPr/>
            </p:nvSpPr>
            <p:spPr>
              <a:xfrm>
                <a:off x="4288302" y="3797948"/>
                <a:ext cx="717452" cy="363748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00DA1F9-4758-A44E-ACDA-F87DAFEAD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302" y="3797948"/>
                <a:ext cx="717452" cy="363748"/>
              </a:xfrm>
              <a:prstGeom prst="roundRect">
                <a:avLst/>
              </a:prstGeom>
              <a:blipFill>
                <a:blip r:embed="rId5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C2F197F-1AEF-0142-96D0-6DBBA77E2852}"/>
                  </a:ext>
                </a:extLst>
              </p:cNvPr>
              <p:cNvSpPr/>
              <p:nvPr/>
            </p:nvSpPr>
            <p:spPr>
              <a:xfrm>
                <a:off x="4294545" y="4243850"/>
                <a:ext cx="717452" cy="363748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C2F197F-1AEF-0142-96D0-6DBBA77E2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45" y="4243850"/>
                <a:ext cx="717452" cy="363748"/>
              </a:xfrm>
              <a:prstGeom prst="roundRect">
                <a:avLst/>
              </a:prstGeom>
              <a:blipFill>
                <a:blip r:embed="rId6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4128FBD-A49B-2F45-A30E-B198073EECB6}"/>
                  </a:ext>
                </a:extLst>
              </p:cNvPr>
              <p:cNvSpPr/>
              <p:nvPr/>
            </p:nvSpPr>
            <p:spPr>
              <a:xfrm>
                <a:off x="4306267" y="4705744"/>
                <a:ext cx="717452" cy="363748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4128FBD-A49B-2F45-A30E-B198073EE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267" y="4705744"/>
                <a:ext cx="717452" cy="363748"/>
              </a:xfrm>
              <a:prstGeom prst="roundRect">
                <a:avLst/>
              </a:prstGeom>
              <a:blipFill>
                <a:blip r:embed="rId7"/>
                <a:stretch>
                  <a:fillRect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5D65A0A-997D-4640-B788-6CFD90712ECF}"/>
                  </a:ext>
                </a:extLst>
              </p:cNvPr>
              <p:cNvSpPr/>
              <p:nvPr/>
            </p:nvSpPr>
            <p:spPr>
              <a:xfrm>
                <a:off x="5327311" y="3995225"/>
                <a:ext cx="1214165" cy="41581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softmax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5D65A0A-997D-4640-B788-6CFD90712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11" y="3995225"/>
                <a:ext cx="1214165" cy="41581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9C2538-ED04-3A4D-938F-7A23391B33AD}"/>
                  </a:ext>
                </a:extLst>
              </p:cNvPr>
              <p:cNvSpPr/>
              <p:nvPr/>
            </p:nvSpPr>
            <p:spPr>
              <a:xfrm>
                <a:off x="4528488" y="2755884"/>
                <a:ext cx="3138404" cy="36813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output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+ …)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9C2538-ED04-3A4D-938F-7A23391B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88" y="2755884"/>
                <a:ext cx="3138404" cy="368135"/>
              </a:xfrm>
              <a:prstGeom prst="roundRect">
                <a:avLst/>
              </a:prstGeom>
              <a:blipFill>
                <a:blip r:embed="rId9"/>
                <a:stretch>
                  <a:fillRect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57C95-B372-734F-9701-C1606638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8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DEE-F688-9B42-BF70-B767575B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BC3C-E6BC-514C-A88B-83C3AE7EA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common machine learning libraries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use </a:t>
            </a:r>
            <a:r>
              <a:rPr lang="en-US" dirty="0" err="1">
                <a:solidFill>
                  <a:srgbClr val="00B050"/>
                </a:solidFill>
              </a:rPr>
              <a:t>Tensorflow</a:t>
            </a:r>
            <a:r>
              <a:rPr lang="en-US" dirty="0"/>
              <a:t> in this talk</a:t>
            </a:r>
          </a:p>
          <a:p>
            <a:pPr lvl="1"/>
            <a:r>
              <a:rPr lang="en-US" dirty="0"/>
              <a:t>Build a computation graph of neural network in Python</a:t>
            </a:r>
          </a:p>
          <a:p>
            <a:pPr lvl="1"/>
            <a:r>
              <a:rPr lang="en-US" dirty="0"/>
              <a:t>Statically compile graph into C++/CUDA</a:t>
            </a:r>
          </a:p>
          <a:p>
            <a:pPr lvl="1"/>
            <a:r>
              <a:rPr lang="en-US" dirty="0"/>
              <a:t>Setup training data for each input/output variable</a:t>
            </a:r>
          </a:p>
          <a:p>
            <a:pPr lvl="1"/>
            <a:r>
              <a:rPr lang="en-US" dirty="0"/>
              <a:t>Execute graph with data</a:t>
            </a:r>
          </a:p>
          <a:p>
            <a:pPr lvl="1"/>
            <a:r>
              <a:rPr lang="en-US" dirty="0"/>
              <a:t>[Abadi et al. 2016]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6C293-FC6E-1648-858F-0D5D9FDB60CB}"/>
              </a:ext>
            </a:extLst>
          </p:cNvPr>
          <p:cNvGrpSpPr/>
          <p:nvPr/>
        </p:nvGrpSpPr>
        <p:grpSpPr>
          <a:xfrm>
            <a:off x="516713" y="2076173"/>
            <a:ext cx="8110573" cy="2047071"/>
            <a:chOff x="905246" y="2132796"/>
            <a:chExt cx="8110573" cy="20470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A12442-C4B8-E542-ACCE-FAF1F7EAD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246" y="2577296"/>
              <a:ext cx="1562100" cy="1295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DDD820-27B4-CF4E-9A1D-A7F33E74C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5313" y="2132796"/>
              <a:ext cx="2083321" cy="14583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047216-39C8-BE4B-8C8E-11E7AD4B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6777" y="3076771"/>
              <a:ext cx="1968500" cy="1028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943FBE-6726-4145-B87D-B37871449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3588" y="2132796"/>
              <a:ext cx="1739900" cy="1739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E26374-C3F6-9C48-BC31-8CBA39925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3019" y="3328967"/>
              <a:ext cx="2082800" cy="8509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2ECC39-C81B-6440-8190-87862FE82585}"/>
              </a:ext>
            </a:extLst>
          </p:cNvPr>
          <p:cNvSpPr/>
          <p:nvPr/>
        </p:nvSpPr>
        <p:spPr>
          <a:xfrm>
            <a:off x="1350293" y="5838409"/>
            <a:ext cx="2765501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25082-E566-E742-B4EE-8993EA4B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65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E86C-AD50-F649-9F8A-2D39611A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9E2C99-1D33-4F4B-8C80-B348A02CB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Neural networks work on various kinds of inputs and outputs</a:t>
                </a:r>
              </a:p>
              <a:p>
                <a:pPr lvl="1"/>
                <a:r>
                  <a:rPr lang="en-US" dirty="0"/>
                  <a:t>Differentiable operations work on real numbers</a:t>
                </a:r>
              </a:p>
              <a:p>
                <a:pPr lvl="1"/>
                <a:r>
                  <a:rPr lang="en-US" dirty="0"/>
                  <a:t>Transform raw inputs into a suitable representation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Fixed vocabulary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encode words uniquely</a:t>
                </a:r>
              </a:p>
              <a:p>
                <a:pPr lvl="1"/>
                <a:r>
                  <a:rPr lang="en-US" dirty="0"/>
                  <a:t>Naïve encoding – each word is its index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:2</m:t>
                    </m:r>
                  </m:oMath>
                </a14:m>
                <a:r>
                  <a:rPr lang="en-US" dirty="0"/>
                  <a:t>, …)</a:t>
                </a:r>
              </a:p>
              <a:p>
                <a:pPr lvl="1"/>
                <a:r>
                  <a:rPr lang="en-US" dirty="0"/>
                  <a:t>Problem?</a:t>
                </a:r>
              </a:p>
              <a:p>
                <a:r>
                  <a:rPr lang="en-US" dirty="0"/>
                  <a:t>One-Hot encoding: typical encoding for categorical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9E2C99-1D33-4F4B-8C80-B348A02CB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216" r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3EBAE-BC9C-C24B-8867-C184909640DC}"/>
              </a:ext>
            </a:extLst>
          </p:cNvPr>
          <p:cNvGrpSpPr/>
          <p:nvPr/>
        </p:nvGrpSpPr>
        <p:grpSpPr>
          <a:xfrm>
            <a:off x="683695" y="2996343"/>
            <a:ext cx="8111156" cy="1347292"/>
            <a:chOff x="500983" y="3448562"/>
            <a:chExt cx="8111156" cy="134729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940FC55-9048-C54E-A6D7-8A621E609044}"/>
                </a:ext>
              </a:extLst>
            </p:cNvPr>
            <p:cNvGrpSpPr/>
            <p:nvPr/>
          </p:nvGrpSpPr>
          <p:grpSpPr>
            <a:xfrm>
              <a:off x="3563719" y="3448562"/>
              <a:ext cx="1475627" cy="1347292"/>
              <a:chOff x="3961736" y="3876833"/>
              <a:chExt cx="1475627" cy="134729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5437CEA-867B-D345-9128-D9B32AA7B437}"/>
                  </a:ext>
                </a:extLst>
              </p:cNvPr>
              <p:cNvSpPr/>
              <p:nvPr/>
            </p:nvSpPr>
            <p:spPr>
              <a:xfrm>
                <a:off x="3962135" y="4977720"/>
                <a:ext cx="246405" cy="24640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E15CB2E-5716-8041-9516-D746C84948D3}"/>
                  </a:ext>
                </a:extLst>
              </p:cNvPr>
              <p:cNvSpPr/>
              <p:nvPr/>
            </p:nvSpPr>
            <p:spPr>
              <a:xfrm>
                <a:off x="3962135" y="4468968"/>
                <a:ext cx="246405" cy="24640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F3C18CA-D0E8-1B4C-8852-8D979AAE0303}"/>
                  </a:ext>
                </a:extLst>
              </p:cNvPr>
              <p:cNvSpPr/>
              <p:nvPr/>
            </p:nvSpPr>
            <p:spPr>
              <a:xfrm>
                <a:off x="3961736" y="3876834"/>
                <a:ext cx="246405" cy="24640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7CF3771-F1CE-134B-A69D-11AAEE8C5245}"/>
                  </a:ext>
                </a:extLst>
              </p:cNvPr>
              <p:cNvCxnSpPr>
                <a:endCxn id="15" idx="4"/>
              </p:cNvCxnSpPr>
              <p:nvPr/>
            </p:nvCxnSpPr>
            <p:spPr>
              <a:xfrm flipV="1">
                <a:off x="4085338" y="4715372"/>
                <a:ext cx="0" cy="2623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5D4DC93-0B69-B040-A370-DAABF9B44902}"/>
                  </a:ext>
                </a:extLst>
              </p:cNvPr>
              <p:cNvCxnSpPr/>
              <p:nvPr/>
            </p:nvCxnSpPr>
            <p:spPr>
              <a:xfrm flipV="1">
                <a:off x="4084939" y="4123239"/>
                <a:ext cx="0" cy="3593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7C3CAC0-E12F-3F4A-95B9-111FDEEC7408}"/>
                  </a:ext>
                </a:extLst>
              </p:cNvPr>
              <p:cNvSpPr/>
              <p:nvPr/>
            </p:nvSpPr>
            <p:spPr>
              <a:xfrm>
                <a:off x="4375004" y="4977720"/>
                <a:ext cx="246405" cy="24640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9214018-07A0-0243-B5DC-3BA6A29218E2}"/>
                  </a:ext>
                </a:extLst>
              </p:cNvPr>
              <p:cNvSpPr/>
              <p:nvPr/>
            </p:nvSpPr>
            <p:spPr>
              <a:xfrm>
                <a:off x="4375004" y="4468968"/>
                <a:ext cx="246405" cy="24640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C6BAE6C-9EDF-BC47-AAF5-259CBD648DFF}"/>
                  </a:ext>
                </a:extLst>
              </p:cNvPr>
              <p:cNvSpPr/>
              <p:nvPr/>
            </p:nvSpPr>
            <p:spPr>
              <a:xfrm>
                <a:off x="4374605" y="3876834"/>
                <a:ext cx="246405" cy="24640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DC547F-DC84-E043-88E7-25F6602BA57A}"/>
                  </a:ext>
                </a:extLst>
              </p:cNvPr>
              <p:cNvCxnSpPr/>
              <p:nvPr/>
            </p:nvCxnSpPr>
            <p:spPr>
              <a:xfrm flipV="1">
                <a:off x="4498207" y="4715372"/>
                <a:ext cx="0" cy="2623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0CB75CC-0B86-EF4A-A53E-46D24B82324A}"/>
                  </a:ext>
                </a:extLst>
              </p:cNvPr>
              <p:cNvCxnSpPr/>
              <p:nvPr/>
            </p:nvCxnSpPr>
            <p:spPr>
              <a:xfrm flipV="1">
                <a:off x="4497808" y="4123239"/>
                <a:ext cx="0" cy="3593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42CDDE0-7074-1F4D-9E97-F94D06BBC51F}"/>
                  </a:ext>
                </a:extLst>
              </p:cNvPr>
              <p:cNvSpPr/>
              <p:nvPr/>
            </p:nvSpPr>
            <p:spPr>
              <a:xfrm>
                <a:off x="4778089" y="4977720"/>
                <a:ext cx="246405" cy="24640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A280C65-C926-4B4B-A169-BA45B67F907E}"/>
                  </a:ext>
                </a:extLst>
              </p:cNvPr>
              <p:cNvSpPr/>
              <p:nvPr/>
            </p:nvSpPr>
            <p:spPr>
              <a:xfrm>
                <a:off x="4778089" y="4468968"/>
                <a:ext cx="246405" cy="24640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9B13224-88B0-A747-8ECD-8D84FF0E9634}"/>
                  </a:ext>
                </a:extLst>
              </p:cNvPr>
              <p:cNvSpPr/>
              <p:nvPr/>
            </p:nvSpPr>
            <p:spPr>
              <a:xfrm>
                <a:off x="4777690" y="3876834"/>
                <a:ext cx="246405" cy="24640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73FA0FC-6F56-5245-BAF3-F20B2D33BC5F}"/>
                  </a:ext>
                </a:extLst>
              </p:cNvPr>
              <p:cNvCxnSpPr/>
              <p:nvPr/>
            </p:nvCxnSpPr>
            <p:spPr>
              <a:xfrm flipV="1">
                <a:off x="4901292" y="4715372"/>
                <a:ext cx="0" cy="2623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78FCD15-5980-AD41-97DF-C27C32E6803C}"/>
                  </a:ext>
                </a:extLst>
              </p:cNvPr>
              <p:cNvCxnSpPr/>
              <p:nvPr/>
            </p:nvCxnSpPr>
            <p:spPr>
              <a:xfrm flipV="1">
                <a:off x="4900893" y="4123239"/>
                <a:ext cx="0" cy="3593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C2DCDE-BBFB-D940-9E12-987513F1A813}"/>
                  </a:ext>
                </a:extLst>
              </p:cNvPr>
              <p:cNvSpPr/>
              <p:nvPr/>
            </p:nvSpPr>
            <p:spPr>
              <a:xfrm>
                <a:off x="5190958" y="4977720"/>
                <a:ext cx="246405" cy="24640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67FF91D-E1D2-DB49-87AE-D351038490A9}"/>
                  </a:ext>
                </a:extLst>
              </p:cNvPr>
              <p:cNvSpPr/>
              <p:nvPr/>
            </p:nvSpPr>
            <p:spPr>
              <a:xfrm>
                <a:off x="5190958" y="4468967"/>
                <a:ext cx="246405" cy="24640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21153DC-5D19-EF48-AD56-92B3E37C3FBC}"/>
                  </a:ext>
                </a:extLst>
              </p:cNvPr>
              <p:cNvSpPr/>
              <p:nvPr/>
            </p:nvSpPr>
            <p:spPr>
              <a:xfrm>
                <a:off x="5190559" y="3876833"/>
                <a:ext cx="246405" cy="24640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C970F03-E176-FD46-9EBC-DF77B8F8F1DA}"/>
                  </a:ext>
                </a:extLst>
              </p:cNvPr>
              <p:cNvCxnSpPr/>
              <p:nvPr/>
            </p:nvCxnSpPr>
            <p:spPr>
              <a:xfrm flipV="1">
                <a:off x="5314160" y="4715373"/>
                <a:ext cx="0" cy="2623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2008D94-4372-2A4F-8676-9B652110C46E}"/>
                  </a:ext>
                </a:extLst>
              </p:cNvPr>
              <p:cNvCxnSpPr/>
              <p:nvPr/>
            </p:nvCxnSpPr>
            <p:spPr>
              <a:xfrm flipV="1">
                <a:off x="5313762" y="4123237"/>
                <a:ext cx="0" cy="35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067EC4-93CF-D24D-9E05-082C3B70F8D6}"/>
                  </a:ext>
                </a:extLst>
              </p:cNvPr>
              <p:cNvCxnSpPr>
                <a:stCxn id="15" idx="6"/>
              </p:cNvCxnSpPr>
              <p:nvPr/>
            </p:nvCxnSpPr>
            <p:spPr>
              <a:xfrm>
                <a:off x="4208540" y="4592171"/>
                <a:ext cx="166464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5FF4DA4-C896-8242-9525-78DFEFE5FCCC}"/>
                  </a:ext>
                </a:extLst>
              </p:cNvPr>
              <p:cNvCxnSpPr/>
              <p:nvPr/>
            </p:nvCxnSpPr>
            <p:spPr>
              <a:xfrm>
                <a:off x="4621409" y="4592171"/>
                <a:ext cx="15668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E88B087-7B34-E848-91FA-5B03295D2B7E}"/>
                  </a:ext>
                </a:extLst>
              </p:cNvPr>
              <p:cNvCxnSpPr/>
              <p:nvPr/>
            </p:nvCxnSpPr>
            <p:spPr>
              <a:xfrm flipV="1">
                <a:off x="5024494" y="4592170"/>
                <a:ext cx="166464" cy="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A0C278-6A71-D540-923A-AE2FBD1E6FCB}"/>
                </a:ext>
              </a:extLst>
            </p:cNvPr>
            <p:cNvSpPr txBox="1"/>
            <p:nvPr/>
          </p:nvSpPr>
          <p:spPr>
            <a:xfrm>
              <a:off x="557222" y="3515839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I am a student</a:t>
              </a: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800DE549-517A-2F4F-87A0-64C305FAA5ED}"/>
                </a:ext>
              </a:extLst>
            </p:cNvPr>
            <p:cNvSpPr/>
            <p:nvPr/>
          </p:nvSpPr>
          <p:spPr>
            <a:xfrm>
              <a:off x="2681273" y="3605133"/>
              <a:ext cx="469578" cy="1796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3EC8BA-F9C1-124F-AB96-06E687C3EE00}"/>
                </a:ext>
              </a:extLst>
            </p:cNvPr>
            <p:cNvSpPr txBox="1"/>
            <p:nvPr/>
          </p:nvSpPr>
          <p:spPr>
            <a:xfrm>
              <a:off x="6021365" y="3505300"/>
              <a:ext cx="2590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Je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suis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un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étudiant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F42FB060-E2BB-1E45-95C8-2C5F4B846C24}"/>
                </a:ext>
              </a:extLst>
            </p:cNvPr>
            <p:cNvSpPr/>
            <p:nvPr/>
          </p:nvSpPr>
          <p:spPr>
            <a:xfrm>
              <a:off x="5328215" y="3610672"/>
              <a:ext cx="469578" cy="1796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D1A6A61-0A81-844E-A2DD-8D37B3246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983" y="4258206"/>
              <a:ext cx="1950176" cy="484478"/>
            </a:xfrm>
            <a:prstGeom prst="rect">
              <a:avLst/>
            </a:prstGeom>
          </p:spPr>
        </p:pic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1C4DEF40-E004-1340-B78E-BBB338B42B46}"/>
                </a:ext>
              </a:extLst>
            </p:cNvPr>
            <p:cNvSpPr/>
            <p:nvPr/>
          </p:nvSpPr>
          <p:spPr>
            <a:xfrm>
              <a:off x="2681273" y="4410612"/>
              <a:ext cx="469578" cy="1796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3A040CD1-78B5-634B-8CFA-C23E593F4A90}"/>
                </a:ext>
              </a:extLst>
            </p:cNvPr>
            <p:cNvSpPr/>
            <p:nvPr/>
          </p:nvSpPr>
          <p:spPr>
            <a:xfrm>
              <a:off x="5323822" y="4405246"/>
              <a:ext cx="469578" cy="1796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3E4B0-7E20-4D4E-A524-69610D35A3D1}"/>
                    </a:ext>
                  </a:extLst>
                </p:cNvPr>
                <p:cNvSpPr txBox="1"/>
                <p:nvPr/>
              </p:nvSpPr>
              <p:spPr>
                <a:xfrm>
                  <a:off x="6021364" y="4310413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5 0 4 1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3E4B0-7E20-4D4E-A524-69610D35A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1364" y="4310413"/>
                  <a:ext cx="91563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0F78DE8A-AED3-BF43-A749-AD064F19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81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5671-82D0-1A46-999D-0C4787EA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0518B-B542-A54A-A2F8-76C8AF2592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One-hot encoding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-length vector where all elements are 0 except a 1 at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Pros/Cons</a:t>
                </a:r>
              </a:p>
              <a:p>
                <a:pPr lvl="1">
                  <a:buClr>
                    <a:srgbClr val="00B050"/>
                  </a:buClr>
                  <a:buSzPct val="150000"/>
                  <a:buFont typeface="System Font Regular"/>
                  <a:buChar char="+"/>
                </a:pPr>
                <a:r>
                  <a:rPr lang="en-US" dirty="0"/>
                  <a:t>Easy to encode, no unintended relationships between words</a:t>
                </a:r>
              </a:p>
              <a:p>
                <a:pPr lvl="1">
                  <a:buClr>
                    <a:srgbClr val="FF0000"/>
                  </a:buClr>
                  <a:buSzPct val="150000"/>
                  <a:buFont typeface="System Font Regular"/>
                  <a:buChar char="-"/>
                </a:pPr>
                <a:r>
                  <a:rPr lang="en-US" dirty="0"/>
                  <a:t>Length of encoding affected by vocabulary size, infrequent words</a:t>
                </a:r>
              </a:p>
              <a:p>
                <a:pPr lvl="1">
                  <a:buClr>
                    <a:srgbClr val="FF0000"/>
                  </a:buClr>
                  <a:buFont typeface="System Font Regular"/>
                  <a:buChar char="-"/>
                </a:pPr>
                <a:endParaRPr lang="en-US" dirty="0"/>
              </a:p>
              <a:p>
                <a:r>
                  <a:rPr lang="en-US" dirty="0"/>
                  <a:t>All input evidences are assumed to have been converted to their one-hot representations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0518B-B542-A54A-A2F8-76C8AF2592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804" t="-3216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150AF83-9173-B54B-AA80-7006C491D1F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27682" y="2517934"/>
              <a:ext cx="3488635" cy="1483360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821634">
                      <a:extLst>
                        <a:ext uri="{9D8B030D-6E8A-4147-A177-3AD203B41FA5}">
                          <a16:colId xmlns:a16="http://schemas.microsoft.com/office/drawing/2014/main" val="1434225202"/>
                        </a:ext>
                      </a:extLst>
                    </a:gridCol>
                    <a:gridCol w="2667001">
                      <a:extLst>
                        <a:ext uri="{9D8B030D-6E8A-4147-A177-3AD203B41FA5}">
                          <a16:colId xmlns:a16="http://schemas.microsoft.com/office/drawing/2014/main" val="4165288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Word</a:t>
                          </a: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One-hot encoding</a:t>
                          </a: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803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[ 1, 0, 0, … 0 ]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6677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[ 0, 1, 0, … 0 ]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723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[ 0, 0, 0, … 1 ]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5195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150AF83-9173-B54B-AA80-7006C491D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137358"/>
                  </p:ext>
                </p:extLst>
              </p:nvPr>
            </p:nvGraphicFramePr>
            <p:xfrm>
              <a:off x="2827682" y="2517934"/>
              <a:ext cx="3488635" cy="1483360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821634">
                      <a:extLst>
                        <a:ext uri="{9D8B030D-6E8A-4147-A177-3AD203B41FA5}">
                          <a16:colId xmlns:a16="http://schemas.microsoft.com/office/drawing/2014/main" val="1434225202"/>
                        </a:ext>
                      </a:extLst>
                    </a:gridCol>
                    <a:gridCol w="2667001">
                      <a:extLst>
                        <a:ext uri="{9D8B030D-6E8A-4147-A177-3AD203B41FA5}">
                          <a16:colId xmlns:a16="http://schemas.microsoft.com/office/drawing/2014/main" val="4165288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Word</a:t>
                          </a: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One-hot encoding</a:t>
                          </a: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803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38" t="-110345" r="-326154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[ 1, 0, 0, … 0 ]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6677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38" t="-203333" r="-326154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[ 0, 1, 0, … 0 ]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723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38" t="-313793" r="-326154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[ 0, 0, 0, … 1 ]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51950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38024-4053-5B47-8169-35B48E24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53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4F92-40A4-1244-B2AC-647A1A7A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2C99D-3F6B-7D43-A444-4A6E77C930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simple architecture of a “cell” (</a:t>
                </a:r>
                <a:r>
                  <a:rPr lang="en-US" dirty="0" err="1"/>
                  <a:t>Tensorflow</a:t>
                </a:r>
                <a:r>
                  <a:rPr lang="en-US" dirty="0"/>
                  <a:t> term)</a:t>
                </a:r>
              </a:p>
              <a:p>
                <a:pPr lvl="1"/>
                <a:r>
                  <a:rPr lang="en-US" dirty="0"/>
                  <a:t>Signal flows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Real-valued weight and bias matrices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>
                    <a:solidFill>
                      <a:srgbClr val="00B050"/>
                    </a:solidFill>
                  </a:rPr>
                  <a:t>“activation function”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2C99D-3F6B-7D43-A444-4A6E77C93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DB12A4B-033F-9244-B0E3-3AFA91E38708}"/>
              </a:ext>
            </a:extLst>
          </p:cNvPr>
          <p:cNvGrpSpPr/>
          <p:nvPr/>
        </p:nvGrpSpPr>
        <p:grpSpPr>
          <a:xfrm>
            <a:off x="1761093" y="3822066"/>
            <a:ext cx="5621813" cy="1456193"/>
            <a:chOff x="1760405" y="3238970"/>
            <a:chExt cx="5621813" cy="1456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FCDA0DB5-62CF-1047-A490-BE90EE0B542B}"/>
                    </a:ext>
                  </a:extLst>
                </p:cNvPr>
                <p:cNvSpPr/>
                <p:nvPr/>
              </p:nvSpPr>
              <p:spPr>
                <a:xfrm>
                  <a:off x="3027330" y="4139673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FCDA0DB5-62CF-1047-A490-BE90EE0B5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330" y="4139673"/>
                  <a:ext cx="555490" cy="55549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EB479C-D61E-D948-901B-A20E1B3E9F73}"/>
                    </a:ext>
                  </a:extLst>
                </p:cNvPr>
                <p:cNvSpPr/>
                <p:nvPr/>
              </p:nvSpPr>
              <p:spPr>
                <a:xfrm>
                  <a:off x="4294255" y="4139673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EB479C-D61E-D948-901B-A20E1B3E9F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255" y="4139673"/>
                  <a:ext cx="555490" cy="55549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FD4E5CE-7B3D-B74F-B905-E81884F9F8BE}"/>
                    </a:ext>
                  </a:extLst>
                </p:cNvPr>
                <p:cNvSpPr/>
                <p:nvPr/>
              </p:nvSpPr>
              <p:spPr>
                <a:xfrm>
                  <a:off x="5561180" y="4139673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FD4E5CE-7B3D-B74F-B905-E81884F9F8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180" y="4139673"/>
                  <a:ext cx="555490" cy="55549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028EC8-7313-1A47-8B95-F6C2395087AF}"/>
                </a:ext>
              </a:extLst>
            </p:cNvPr>
            <p:cNvCxnSpPr>
              <a:cxnSpLocks/>
              <a:stCxn id="25" idx="6"/>
              <a:endCxn id="4" idx="2"/>
            </p:cNvCxnSpPr>
            <p:nvPr/>
          </p:nvCxnSpPr>
          <p:spPr>
            <a:xfrm>
              <a:off x="2315895" y="4417418"/>
              <a:ext cx="7114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A57790-1741-1E4B-8BEF-589A64043FEE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3582820" y="4417418"/>
              <a:ext cx="7114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E7DA551-624B-584C-B292-8DCAECFC79CD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4849745" y="4417418"/>
              <a:ext cx="7114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AB0A65-4C10-604F-BD90-2D6A5C1DF06B}"/>
                </a:ext>
              </a:extLst>
            </p:cNvPr>
            <p:cNvCxnSpPr>
              <a:cxnSpLocks/>
              <a:stCxn id="7" idx="6"/>
              <a:endCxn id="27" idx="2"/>
            </p:cNvCxnSpPr>
            <p:nvPr/>
          </p:nvCxnSpPr>
          <p:spPr>
            <a:xfrm>
              <a:off x="6116670" y="4417418"/>
              <a:ext cx="7100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9E609CF-1BB5-0E4D-B4C3-C5CA37630465}"/>
                    </a:ext>
                  </a:extLst>
                </p:cNvPr>
                <p:cNvSpPr/>
                <p:nvPr/>
              </p:nvSpPr>
              <p:spPr>
                <a:xfrm>
                  <a:off x="1760405" y="4139673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9E609CF-1BB5-0E4D-B4C3-C5CA376304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0405" y="4139673"/>
                  <a:ext cx="555490" cy="55549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A92C9D8-F3D4-AC46-8887-D15CE985FDFE}"/>
                    </a:ext>
                  </a:extLst>
                </p:cNvPr>
                <p:cNvSpPr/>
                <p:nvPr/>
              </p:nvSpPr>
              <p:spPr>
                <a:xfrm>
                  <a:off x="6826728" y="4139673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A92C9D8-F3D4-AC46-8887-D15CE985FD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728" y="4139673"/>
                  <a:ext cx="555490" cy="55549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63F297B2-C2B4-194E-AF5E-DD3767453263}"/>
                    </a:ext>
                  </a:extLst>
                </p:cNvPr>
                <p:cNvSpPr/>
                <p:nvPr/>
              </p:nvSpPr>
              <p:spPr>
                <a:xfrm>
                  <a:off x="3027330" y="3238970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63F297B2-C2B4-194E-AF5E-DD37674532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330" y="3238970"/>
                  <a:ext cx="555490" cy="55549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3E2F6C0-ABF0-D34D-B71E-0E636FBF7F4C}"/>
                </a:ext>
              </a:extLst>
            </p:cNvPr>
            <p:cNvCxnSpPr>
              <a:cxnSpLocks/>
              <a:stCxn id="42" idx="4"/>
              <a:endCxn id="4" idx="0"/>
            </p:cNvCxnSpPr>
            <p:nvPr/>
          </p:nvCxnSpPr>
          <p:spPr>
            <a:xfrm>
              <a:off x="3305075" y="3794460"/>
              <a:ext cx="0" cy="345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9978403-4EB5-294E-8FF5-344DABBFF4B4}"/>
                    </a:ext>
                  </a:extLst>
                </p:cNvPr>
                <p:cNvSpPr/>
                <p:nvPr/>
              </p:nvSpPr>
              <p:spPr>
                <a:xfrm>
                  <a:off x="4294255" y="3238970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9978403-4EB5-294E-8FF5-344DABBFF4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255" y="3238970"/>
                  <a:ext cx="555490" cy="55549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6AA77CF-6387-484F-8D8B-3133651F6E6A}"/>
                </a:ext>
              </a:extLst>
            </p:cNvPr>
            <p:cNvCxnSpPr>
              <a:cxnSpLocks/>
              <a:stCxn id="48" idx="4"/>
              <a:endCxn id="6" idx="0"/>
            </p:cNvCxnSpPr>
            <p:nvPr/>
          </p:nvCxnSpPr>
          <p:spPr>
            <a:xfrm>
              <a:off x="4572000" y="3794460"/>
              <a:ext cx="0" cy="345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C56A4-31FC-3B48-B82E-D8D5ED06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87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D88D-FCB1-1C43-B6EB-B5F4DA37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034C22-CD77-194F-AF06-D9D27CA1C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Non-linear functions</a:t>
                </a:r>
                <a:r>
                  <a:rPr lang="en-US" dirty="0"/>
                  <a:t> that decide the output format of cell</a:t>
                </a:r>
              </a:p>
              <a:p>
                <a:pPr lvl="1"/>
                <a:r>
                  <a:rPr lang="en-US" dirty="0"/>
                  <a:t>Sigmoid, output between 0 and 1: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US" dirty="0"/>
                  <a:t>, output between -1 and 1</a:t>
                </a:r>
              </a:p>
              <a:p>
                <a:pPr lvl="1"/>
                <a:r>
                  <a:rPr lang="en-US" dirty="0"/>
                  <a:t>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), output between 0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034C22-CD77-194F-AF06-D9D27CA1C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F4CF0BE-32E4-0A46-8168-AB50C6703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3249889"/>
            <a:ext cx="4521200" cy="3390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D4270-60AF-A948-9220-E3A9ED49B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66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D357-75EC-0E4E-AD64-8236C5F6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FFNN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86C3-DF48-D24C-B0B7-532BAC357157}"/>
              </a:ext>
            </a:extLst>
          </p:cNvPr>
          <p:cNvSpPr txBox="1"/>
          <p:nvPr/>
        </p:nvSpPr>
        <p:spPr>
          <a:xfrm>
            <a:off x="1176330" y="4128940"/>
            <a:ext cx="6824084" cy="203132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input_size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size of input vocabulary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output_size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size of output as needed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tf.placeholder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tf.int32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[1,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input_size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tf.get_variable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‘W’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input_size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output_size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tf.get_variable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‘b’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output_size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tf.sigmoid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tf.add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tf.multiply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(W, x), b))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D1C9BD-FDAA-8D4D-8F2B-0FD0AB1A9C74}"/>
                  </a:ext>
                </a:extLst>
              </p:cNvPr>
              <p:cNvSpPr/>
              <p:nvPr/>
            </p:nvSpPr>
            <p:spPr>
              <a:xfrm>
                <a:off x="3312243" y="1884623"/>
                <a:ext cx="221073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200" b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200" b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D1C9BD-FDAA-8D4D-8F2B-0FD0AB1A9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43" y="1884623"/>
                <a:ext cx="2210733" cy="430887"/>
              </a:xfrm>
              <a:prstGeom prst="rect">
                <a:avLst/>
              </a:prstGeom>
              <a:blipFill>
                <a:blip r:embed="rId2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4ABE39E5-307C-F042-BE25-8E0FCD9C46E5}"/>
              </a:ext>
            </a:extLst>
          </p:cNvPr>
          <p:cNvGrpSpPr/>
          <p:nvPr/>
        </p:nvGrpSpPr>
        <p:grpSpPr>
          <a:xfrm>
            <a:off x="1777465" y="2381065"/>
            <a:ext cx="5621813" cy="1456193"/>
            <a:chOff x="1760405" y="3238970"/>
            <a:chExt cx="5621813" cy="1456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2B1B767-9E55-9840-AEF8-0D07061814D1}"/>
                    </a:ext>
                  </a:extLst>
                </p:cNvPr>
                <p:cNvSpPr/>
                <p:nvPr/>
              </p:nvSpPr>
              <p:spPr>
                <a:xfrm>
                  <a:off x="3027330" y="4139673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2B1B767-9E55-9840-AEF8-0D07061814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330" y="4139673"/>
                  <a:ext cx="555490" cy="55549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BE23A43-DADF-444B-9F21-7AF29A5ECE18}"/>
                    </a:ext>
                  </a:extLst>
                </p:cNvPr>
                <p:cNvSpPr/>
                <p:nvPr/>
              </p:nvSpPr>
              <p:spPr>
                <a:xfrm>
                  <a:off x="4294255" y="4139673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BE23A43-DADF-444B-9F21-7AF29A5ECE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255" y="4139673"/>
                  <a:ext cx="555490" cy="55549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08AE7E6-3D64-E64B-8DF1-AEA67A1B51DA}"/>
                    </a:ext>
                  </a:extLst>
                </p:cNvPr>
                <p:cNvSpPr/>
                <p:nvPr/>
              </p:nvSpPr>
              <p:spPr>
                <a:xfrm>
                  <a:off x="5561180" y="4139673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08AE7E6-3D64-E64B-8DF1-AEA67A1B51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180" y="4139673"/>
                  <a:ext cx="555490" cy="55549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0ACAE4-1DC3-0C4A-96C1-2EC67E073934}"/>
                </a:ext>
              </a:extLst>
            </p:cNvPr>
            <p:cNvCxnSpPr>
              <a:cxnSpLocks/>
              <a:stCxn id="27" idx="6"/>
              <a:endCxn id="20" idx="2"/>
            </p:cNvCxnSpPr>
            <p:nvPr/>
          </p:nvCxnSpPr>
          <p:spPr>
            <a:xfrm>
              <a:off x="2315895" y="4417418"/>
              <a:ext cx="7114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98B8161-C97A-8B41-8A7A-A14CF5B188C7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3582820" y="4417418"/>
              <a:ext cx="7114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7CF7E71-62C7-4D46-BC87-D07C669C3D55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>
              <a:off x="4849745" y="4417418"/>
              <a:ext cx="7114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C558AC-B727-5145-83DB-62A859C5E7C9}"/>
                </a:ext>
              </a:extLst>
            </p:cNvPr>
            <p:cNvCxnSpPr>
              <a:cxnSpLocks/>
              <a:stCxn id="22" idx="6"/>
              <a:endCxn id="28" idx="2"/>
            </p:cNvCxnSpPr>
            <p:nvPr/>
          </p:nvCxnSpPr>
          <p:spPr>
            <a:xfrm>
              <a:off x="6116670" y="4417418"/>
              <a:ext cx="7100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BC88A67-8AA0-0642-B226-965458D91ED0}"/>
                    </a:ext>
                  </a:extLst>
                </p:cNvPr>
                <p:cNvSpPr/>
                <p:nvPr/>
              </p:nvSpPr>
              <p:spPr>
                <a:xfrm>
                  <a:off x="1760405" y="4139673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BC88A67-8AA0-0642-B226-965458D91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0405" y="4139673"/>
                  <a:ext cx="555490" cy="55549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54D7701-EB71-E648-B3CC-11ACBEF27241}"/>
                    </a:ext>
                  </a:extLst>
                </p:cNvPr>
                <p:cNvSpPr/>
                <p:nvPr/>
              </p:nvSpPr>
              <p:spPr>
                <a:xfrm>
                  <a:off x="6826728" y="4139673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54D7701-EB71-E648-B3CC-11ACBEF27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728" y="4139673"/>
                  <a:ext cx="555490" cy="55549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6D7E47-E57E-CC4E-A219-4B0E3A5900DE}"/>
                    </a:ext>
                  </a:extLst>
                </p:cNvPr>
                <p:cNvSpPr/>
                <p:nvPr/>
              </p:nvSpPr>
              <p:spPr>
                <a:xfrm>
                  <a:off x="3027330" y="3238970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6D7E47-E57E-CC4E-A219-4B0E3A5900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330" y="3238970"/>
                  <a:ext cx="555490" cy="555490"/>
                </a:xfrm>
                <a:prstGeom prst="ellipse">
                  <a:avLst/>
                </a:prstGeom>
                <a:blipFill>
                  <a:blip r:embed="rId8"/>
                  <a:stretch>
                    <a:fillRect l="-1923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49063C1-655D-5D45-8D9D-C94A2054F4B4}"/>
                </a:ext>
              </a:extLst>
            </p:cNvPr>
            <p:cNvCxnSpPr>
              <a:cxnSpLocks/>
              <a:stCxn id="29" idx="4"/>
              <a:endCxn id="20" idx="0"/>
            </p:cNvCxnSpPr>
            <p:nvPr/>
          </p:nvCxnSpPr>
          <p:spPr>
            <a:xfrm>
              <a:off x="3305075" y="3794460"/>
              <a:ext cx="0" cy="345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0D512C9-60C8-AC4A-835F-5D0F31BA60BA}"/>
                    </a:ext>
                  </a:extLst>
                </p:cNvPr>
                <p:cNvSpPr/>
                <p:nvPr/>
              </p:nvSpPr>
              <p:spPr>
                <a:xfrm>
                  <a:off x="4294255" y="3238970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0D512C9-60C8-AC4A-835F-5D0F31BA60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255" y="3238970"/>
                  <a:ext cx="555490" cy="55549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C8A6393-37F2-384C-A28A-55E472932215}"/>
                </a:ext>
              </a:extLst>
            </p:cNvPr>
            <p:cNvCxnSpPr>
              <a:cxnSpLocks/>
              <a:stCxn id="31" idx="4"/>
              <a:endCxn id="21" idx="0"/>
            </p:cNvCxnSpPr>
            <p:nvPr/>
          </p:nvCxnSpPr>
          <p:spPr>
            <a:xfrm>
              <a:off x="4572000" y="3794460"/>
              <a:ext cx="0" cy="345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963FC-9397-2840-BFDD-50F1F9DD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9142-8498-A04B-B862-9FFB8F05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913350-6345-D74A-99CE-12E4842DC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Notion of “internal state” can be implemented through hidden layers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913350-6345-D74A-99CE-12E4842DC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4A7710D-C7AC-534C-8425-849753FE67EC}"/>
              </a:ext>
            </a:extLst>
          </p:cNvPr>
          <p:cNvSpPr txBox="1"/>
          <p:nvPr/>
        </p:nvSpPr>
        <p:spPr>
          <a:xfrm>
            <a:off x="1520883" y="3583683"/>
            <a:ext cx="6102233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num_units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number of units in the hidden layer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W_h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tf.get_variable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W_h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input_size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num_units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b_h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tf.get_variable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b_h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num_units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tf.sigmoid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tf.add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tf.multiply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W_h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x),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b_h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tf.get_variable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‘W’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num_units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output_size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tf.get_variable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‘b’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output_size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tf.sigmoid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tf.add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tf.multiply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(W, h), b))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58D07-2BA0-4B47-91C8-20862D7E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47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42F5-C721-3F4A-8F57-11885A8A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hidden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81BCA-245D-CA41-A59F-EC2EAB6CB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Forms the “deep” in deep learning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Weights/biases can be shared (all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the same)</a:t>
                </a:r>
              </a:p>
              <a:p>
                <a:pPr lvl="1"/>
                <a:r>
                  <a:rPr lang="en-US" dirty="0"/>
                  <a:t>Design choice that leads to different architectures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81BCA-245D-CA41-A59F-EC2EAB6CB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A20A3A54-908A-4244-8920-AF636D2F2A22}"/>
              </a:ext>
            </a:extLst>
          </p:cNvPr>
          <p:cNvGrpSpPr/>
          <p:nvPr/>
        </p:nvGrpSpPr>
        <p:grpSpPr>
          <a:xfrm>
            <a:off x="246044" y="3233530"/>
            <a:ext cx="8651911" cy="1762539"/>
            <a:chOff x="246044" y="3233530"/>
            <a:chExt cx="8651911" cy="1762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B3D8DE84-248E-134B-96D9-8EC5425DD853}"/>
                    </a:ext>
                  </a:extLst>
                </p:cNvPr>
                <p:cNvSpPr/>
                <p:nvPr/>
              </p:nvSpPr>
              <p:spPr>
                <a:xfrm>
                  <a:off x="4418831" y="3233530"/>
                  <a:ext cx="2676939" cy="1762539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B3D8DE84-248E-134B-96D9-8EC5425DD8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831" y="3233530"/>
                  <a:ext cx="2676939" cy="1762539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767B7ACE-1143-6540-9587-F1BBAEDC20D6}"/>
                    </a:ext>
                  </a:extLst>
                </p:cNvPr>
                <p:cNvSpPr/>
                <p:nvPr/>
              </p:nvSpPr>
              <p:spPr>
                <a:xfrm>
                  <a:off x="1340177" y="3233530"/>
                  <a:ext cx="2676939" cy="1762539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767B7ACE-1143-6540-9587-F1BBAEDC20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177" y="3233530"/>
                  <a:ext cx="2676939" cy="1762539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8F44D54-76C8-4B49-A2CC-0ABFA4D16E93}"/>
                    </a:ext>
                  </a:extLst>
                </p:cNvPr>
                <p:cNvSpPr/>
                <p:nvPr/>
              </p:nvSpPr>
              <p:spPr>
                <a:xfrm>
                  <a:off x="1512969" y="4240160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8F44D54-76C8-4B49-A2CC-0ABFA4D16E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969" y="4240160"/>
                  <a:ext cx="555490" cy="55549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90D0BA7-45A4-F946-808A-F3753B8EB25D}"/>
                    </a:ext>
                  </a:extLst>
                </p:cNvPr>
                <p:cNvSpPr/>
                <p:nvPr/>
              </p:nvSpPr>
              <p:spPr>
                <a:xfrm>
                  <a:off x="2422084" y="4240160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90D0BA7-45A4-F946-808A-F3753B8EB2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2084" y="4240160"/>
                  <a:ext cx="555490" cy="55549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B292211-94A7-E740-82EB-D24D96231B8F}"/>
                    </a:ext>
                  </a:extLst>
                </p:cNvPr>
                <p:cNvSpPr/>
                <p:nvPr/>
              </p:nvSpPr>
              <p:spPr>
                <a:xfrm>
                  <a:off x="3331199" y="4240160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B292211-94A7-E740-82EB-D24D96231B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1199" y="4240160"/>
                  <a:ext cx="555490" cy="55549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DA91FC6-155A-FB47-9B35-E852B12ACDF3}"/>
                </a:ext>
              </a:extLst>
            </p:cNvPr>
            <p:cNvCxnSpPr>
              <a:cxnSpLocks/>
              <a:stCxn id="44" idx="6"/>
              <a:endCxn id="37" idx="2"/>
            </p:cNvCxnSpPr>
            <p:nvPr/>
          </p:nvCxnSpPr>
          <p:spPr>
            <a:xfrm>
              <a:off x="801534" y="4517905"/>
              <a:ext cx="7114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3FA4268-6F2A-6B42-B531-1856D0814118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>
              <a:off x="2068459" y="4517905"/>
              <a:ext cx="3536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FA5C97-AF69-1D45-BBC2-A00BEBAE22C6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>
              <a:off x="2977574" y="4517905"/>
              <a:ext cx="3536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59105E7-9C99-3A42-B7E4-CB6E741DF76C}"/>
                    </a:ext>
                  </a:extLst>
                </p:cNvPr>
                <p:cNvSpPr/>
                <p:nvPr/>
              </p:nvSpPr>
              <p:spPr>
                <a:xfrm>
                  <a:off x="246044" y="4240160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59105E7-9C99-3A42-B7E4-CB6E741DF7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44" y="4240160"/>
                  <a:ext cx="555490" cy="55549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C50B2FF-C2CE-E144-AAC5-138FFC5A5FBF}"/>
                    </a:ext>
                  </a:extLst>
                </p:cNvPr>
                <p:cNvSpPr/>
                <p:nvPr/>
              </p:nvSpPr>
              <p:spPr>
                <a:xfrm>
                  <a:off x="1512969" y="3339457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C50B2FF-C2CE-E144-AAC5-138FFC5A5F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969" y="3339457"/>
                  <a:ext cx="555490" cy="555490"/>
                </a:xfrm>
                <a:prstGeom prst="ellipse">
                  <a:avLst/>
                </a:prstGeom>
                <a:blipFill>
                  <a:blip r:embed="rId9"/>
                  <a:stretch>
                    <a:fillRect l="-1724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41A54B3-79F6-9645-9114-DA3951F6B86C}"/>
                </a:ext>
              </a:extLst>
            </p:cNvPr>
            <p:cNvCxnSpPr>
              <a:cxnSpLocks/>
              <a:stCxn id="46" idx="4"/>
              <a:endCxn id="37" idx="0"/>
            </p:cNvCxnSpPr>
            <p:nvPr/>
          </p:nvCxnSpPr>
          <p:spPr>
            <a:xfrm>
              <a:off x="1790714" y="3894947"/>
              <a:ext cx="0" cy="345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77C6353-A524-C342-A0FF-C02576733895}"/>
                    </a:ext>
                  </a:extLst>
                </p:cNvPr>
                <p:cNvSpPr/>
                <p:nvPr/>
              </p:nvSpPr>
              <p:spPr>
                <a:xfrm>
                  <a:off x="2422084" y="3339457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77C6353-A524-C342-A0FF-C02576733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2084" y="3339457"/>
                  <a:ext cx="555490" cy="55549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EE80180-D91A-7343-86F5-E9D126ECD0FC}"/>
                </a:ext>
              </a:extLst>
            </p:cNvPr>
            <p:cNvCxnSpPr>
              <a:cxnSpLocks/>
              <a:stCxn id="48" idx="4"/>
              <a:endCxn id="38" idx="0"/>
            </p:cNvCxnSpPr>
            <p:nvPr/>
          </p:nvCxnSpPr>
          <p:spPr>
            <a:xfrm>
              <a:off x="2699829" y="3894947"/>
              <a:ext cx="0" cy="345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592B40A-BAD0-5944-A2BD-9DAE79CE34A0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3886689" y="4517905"/>
              <a:ext cx="7114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A00D5530-AE4E-9243-AFA2-F582DB7CE467}"/>
                    </a:ext>
                  </a:extLst>
                </p:cNvPr>
                <p:cNvSpPr/>
                <p:nvPr/>
              </p:nvSpPr>
              <p:spPr>
                <a:xfrm>
                  <a:off x="4596542" y="4240160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A00D5530-AE4E-9243-AFA2-F582DB7CE4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542" y="4240160"/>
                  <a:ext cx="555490" cy="55549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A7DB8C3-C4E3-FE47-8C11-8C3F4F2D2FE1}"/>
                    </a:ext>
                  </a:extLst>
                </p:cNvPr>
                <p:cNvSpPr/>
                <p:nvPr/>
              </p:nvSpPr>
              <p:spPr>
                <a:xfrm>
                  <a:off x="5505657" y="4240160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A7DB8C3-C4E3-FE47-8C11-8C3F4F2D2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657" y="4240160"/>
                  <a:ext cx="555490" cy="55549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B1323DC-A7BB-F54B-B9D6-790EFAF279B5}"/>
                    </a:ext>
                  </a:extLst>
                </p:cNvPr>
                <p:cNvSpPr/>
                <p:nvPr/>
              </p:nvSpPr>
              <p:spPr>
                <a:xfrm>
                  <a:off x="6414772" y="4240160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B1323DC-A7BB-F54B-B9D6-790EFAF279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4772" y="4240160"/>
                  <a:ext cx="555490" cy="55549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7D658E2-9848-F046-A94D-0507C51A6350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>
              <a:off x="5152032" y="4517905"/>
              <a:ext cx="3536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3F8CAFD-ABD8-954B-80A8-A04F54A6B323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>
              <a:off x="6061147" y="4517905"/>
              <a:ext cx="3536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4F0859DE-1C47-164F-A50B-FADC04AFD346}"/>
                    </a:ext>
                  </a:extLst>
                </p:cNvPr>
                <p:cNvSpPr/>
                <p:nvPr/>
              </p:nvSpPr>
              <p:spPr>
                <a:xfrm>
                  <a:off x="4596542" y="3339457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4F0859DE-1C47-164F-A50B-FADC04AFD3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542" y="3339457"/>
                  <a:ext cx="555490" cy="55549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B04FE9B-ADD1-6546-B14C-FE6A70B8EBC0}"/>
                </a:ext>
              </a:extLst>
            </p:cNvPr>
            <p:cNvCxnSpPr>
              <a:cxnSpLocks/>
              <a:stCxn id="62" idx="4"/>
              <a:endCxn id="57" idx="0"/>
            </p:cNvCxnSpPr>
            <p:nvPr/>
          </p:nvCxnSpPr>
          <p:spPr>
            <a:xfrm>
              <a:off x="4874287" y="3894947"/>
              <a:ext cx="0" cy="345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C224B56-2675-644C-B79B-C0ACD23335B2}"/>
                    </a:ext>
                  </a:extLst>
                </p:cNvPr>
                <p:cNvSpPr/>
                <p:nvPr/>
              </p:nvSpPr>
              <p:spPr>
                <a:xfrm>
                  <a:off x="5505657" y="3339457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C224B56-2675-644C-B79B-C0ACD23335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657" y="3339457"/>
                  <a:ext cx="555490" cy="55549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7812CD-3935-ED4D-A3A2-90BCDBD75A7E}"/>
                </a:ext>
              </a:extLst>
            </p:cNvPr>
            <p:cNvCxnSpPr>
              <a:cxnSpLocks/>
              <a:stCxn id="64" idx="4"/>
              <a:endCxn id="58" idx="0"/>
            </p:cNvCxnSpPr>
            <p:nvPr/>
          </p:nvCxnSpPr>
          <p:spPr>
            <a:xfrm>
              <a:off x="5783402" y="3894947"/>
              <a:ext cx="0" cy="345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41FC665-4E8F-5747-B183-401970931ED6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6970262" y="4517905"/>
              <a:ext cx="42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65E4EEEC-F9CE-104E-8662-2BB6DF214B06}"/>
                    </a:ext>
                  </a:extLst>
                </p:cNvPr>
                <p:cNvSpPr/>
                <p:nvPr/>
              </p:nvSpPr>
              <p:spPr>
                <a:xfrm>
                  <a:off x="8342465" y="4240160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65E4EEEC-F9CE-104E-8662-2BB6DF214B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2465" y="4240160"/>
                  <a:ext cx="555490" cy="55549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B6878B9-A820-E54E-843F-B306675FE685}"/>
                </a:ext>
              </a:extLst>
            </p:cNvPr>
            <p:cNvSpPr txBox="1"/>
            <p:nvPr/>
          </p:nvSpPr>
          <p:spPr>
            <a:xfrm>
              <a:off x="7462680" y="433323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0720C45-8FDD-FD47-A8AC-C45DD3FFB294}"/>
                </a:ext>
              </a:extLst>
            </p:cNvPr>
            <p:cNvCxnSpPr>
              <a:cxnSpLocks/>
            </p:cNvCxnSpPr>
            <p:nvPr/>
          </p:nvCxnSpPr>
          <p:spPr>
            <a:xfrm>
              <a:off x="7916307" y="4523445"/>
              <a:ext cx="42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14ACF-37C2-D349-ACD6-F87FBA6B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23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 to the Bayou framework</a:t>
            </a:r>
          </a:p>
          <a:p>
            <a:pPr lvl="1"/>
            <a:r>
              <a:rPr lang="en-US" dirty="0" err="1"/>
              <a:t>BayouSynth</a:t>
            </a:r>
            <a:endParaRPr lang="en-US" dirty="0"/>
          </a:p>
          <a:p>
            <a:pPr lvl="1"/>
            <a:r>
              <a:rPr lang="en-US" dirty="0"/>
              <a:t>Underlying probabilistic model</a:t>
            </a:r>
          </a:p>
          <a:p>
            <a:pPr lvl="1"/>
            <a:r>
              <a:rPr lang="en-US" dirty="0" err="1"/>
              <a:t>BayouDebug</a:t>
            </a:r>
            <a:endParaRPr lang="en-US" dirty="0"/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/>
              <a:t>Implementing </a:t>
            </a:r>
            <a:r>
              <a:rPr lang="en-US" b="1" dirty="0" err="1"/>
              <a:t>BayouSynth</a:t>
            </a:r>
            <a:r>
              <a:rPr lang="en-US" b="1" dirty="0"/>
              <a:t> with deep neural networks</a:t>
            </a:r>
          </a:p>
          <a:p>
            <a:pPr lvl="1"/>
            <a:r>
              <a:rPr lang="en-US" dirty="0"/>
              <a:t>Feed-forward Neural Network</a:t>
            </a:r>
          </a:p>
          <a:p>
            <a:pPr lvl="1"/>
            <a:r>
              <a:rPr lang="en-US" b="1" dirty="0"/>
              <a:t>Recurrent 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Encoder-Decoder architecture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Gaussian Encoder-Decoder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Type-directed synthesis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BayouDebug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Latent Dirichlet Allocation and Topic-Conditioned RNN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5D980-81B8-0D46-B834-289E9C2E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5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BB78-99D4-5A42-8DCE-65FDE207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Synergy of ML &amp; FM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F8868-F74E-514E-A89F-2EAC1A8E9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ML has been highly successful in learning patterns from text, images, audio, etc.</a:t>
                </a:r>
              </a:p>
              <a:p>
                <a:pPr lvl="1"/>
                <a:r>
                  <a:rPr lang="en-US" dirty="0"/>
                  <a:t>We are dealing with programs – semantics is key!</a:t>
                </a:r>
              </a:p>
              <a:p>
                <a:pPr lvl="1"/>
                <a:r>
                  <a:rPr lang="en-US" dirty="0"/>
                  <a:t>Throwing ML at “big code” is not sufficient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Bayou = Machine Learning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trivial</m:t>
                        </m:r>
                      </m:sub>
                    </m:sSub>
                  </m:oMath>
                </a14:m>
                <a:r>
                  <a:rPr lang="en-US" dirty="0"/>
                  <a:t>   Formal Methods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F8868-F74E-514E-A89F-2EAC1A8E9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AA4DC80-D130-204F-9506-9B05D1C322BC}"/>
              </a:ext>
            </a:extLst>
          </p:cNvPr>
          <p:cNvSpPr/>
          <p:nvPr/>
        </p:nvSpPr>
        <p:spPr>
          <a:xfrm>
            <a:off x="2582508" y="3885778"/>
            <a:ext cx="2493167" cy="2493167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tlCol="0" anchor="ctr"/>
          <a:lstStyle/>
          <a:p>
            <a:r>
              <a:rPr lang="en-US" dirty="0">
                <a:solidFill>
                  <a:schemeClr val="tx1"/>
                </a:solidFill>
              </a:rPr>
              <a:t>Machine         .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72638B-7346-5544-97D7-CEEF46D73D4E}"/>
              </a:ext>
            </a:extLst>
          </p:cNvPr>
          <p:cNvSpPr/>
          <p:nvPr/>
        </p:nvSpPr>
        <p:spPr>
          <a:xfrm>
            <a:off x="4264359" y="3885778"/>
            <a:ext cx="2493167" cy="2493167"/>
          </a:xfrm>
          <a:prstGeom prst="ellipse">
            <a:avLst/>
          </a:prstGeom>
          <a:solidFill>
            <a:srgbClr val="00B050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      Formal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 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3052B-0736-EF4E-93DC-E2BA45B7B00C}"/>
              </a:ext>
            </a:extLst>
          </p:cNvPr>
          <p:cNvSpPr txBox="1"/>
          <p:nvPr/>
        </p:nvSpPr>
        <p:spPr>
          <a:xfrm>
            <a:off x="1179162" y="4454344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Good at</a:t>
            </a:r>
          </a:p>
          <a:p>
            <a:pPr algn="r"/>
            <a:r>
              <a:rPr lang="en-US" dirty="0"/>
              <a:t>handling</a:t>
            </a:r>
          </a:p>
          <a:p>
            <a:pPr algn="r"/>
            <a:r>
              <a:rPr lang="en-US" dirty="0"/>
              <a:t>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2E57D-1263-1740-9FB9-D60568D285ED}"/>
              </a:ext>
            </a:extLst>
          </p:cNvPr>
          <p:cNvSpPr txBox="1"/>
          <p:nvPr/>
        </p:nvSpPr>
        <p:spPr>
          <a:xfrm>
            <a:off x="6766117" y="4454344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at</a:t>
            </a:r>
          </a:p>
          <a:p>
            <a:r>
              <a:rPr lang="en-US" dirty="0"/>
              <a:t>handling</a:t>
            </a:r>
          </a:p>
          <a:p>
            <a:r>
              <a:rPr lang="en-US" dirty="0"/>
              <a:t>semantics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0B8EF-98E1-1A45-9D4F-680D84914DA6}"/>
              </a:ext>
            </a:extLst>
          </p:cNvPr>
          <p:cNvSpPr txBox="1"/>
          <p:nvPr/>
        </p:nvSpPr>
        <p:spPr>
          <a:xfrm>
            <a:off x="4272950" y="4916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Bayou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8A9AA6-1369-3B4C-BDC1-CDE7AD58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96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F280-86D3-3B4C-8930-71B80CD1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C9F4B-7140-DE4E-908F-CE1FDCCF5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RNNs model </a:t>
                </a:r>
                <a:r>
                  <a:rPr lang="en-US" dirty="0">
                    <a:solidFill>
                      <a:srgbClr val="00B050"/>
                    </a:solidFill>
                  </a:rPr>
                  <a:t>sequences</a:t>
                </a:r>
                <a:r>
                  <a:rPr lang="en-US" dirty="0"/>
                  <a:t> of things</a:t>
                </a:r>
              </a:p>
              <a:p>
                <a:pPr lvl="1"/>
                <a:r>
                  <a:rPr lang="en-US" dirty="0"/>
                  <a:t>Assume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RNNs have a notion of hidden state across “time steps”</a:t>
                </a:r>
              </a:p>
              <a:p>
                <a:pPr lvl="1"/>
                <a:r>
                  <a:rPr lang="en-US" dirty="0"/>
                  <a:t>Feedback loop updates hidden state at each step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C9F4B-7140-DE4E-908F-CE1FDCCF5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CBC1C37A-21C1-BE44-8D7F-5D1576D25E05}"/>
              </a:ext>
            </a:extLst>
          </p:cNvPr>
          <p:cNvGrpSpPr/>
          <p:nvPr/>
        </p:nvGrpSpPr>
        <p:grpSpPr>
          <a:xfrm>
            <a:off x="925962" y="3662277"/>
            <a:ext cx="7292076" cy="2496315"/>
            <a:chOff x="1128655" y="2891091"/>
            <a:chExt cx="7292076" cy="249631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4064D0B-E6CB-3846-9576-1A1D45736066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1458849" y="4413431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63D6003-8947-5F41-B8F2-A7AE4DEF6767}"/>
                    </a:ext>
                  </a:extLst>
                </p:cNvPr>
                <p:cNvSpPr/>
                <p:nvPr/>
              </p:nvSpPr>
              <p:spPr>
                <a:xfrm>
                  <a:off x="1181104" y="4826342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63D6003-8947-5F41-B8F2-A7AE4DEF67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4" y="4826342"/>
                  <a:ext cx="555490" cy="55549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6ABEF2B-E09B-8145-896E-6DE67BDDCDA1}"/>
                    </a:ext>
                  </a:extLst>
                </p:cNvPr>
                <p:cNvSpPr/>
                <p:nvPr/>
              </p:nvSpPr>
              <p:spPr>
                <a:xfrm>
                  <a:off x="1181104" y="2891091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6ABEF2B-E09B-8145-896E-6DE67BDDCD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4" y="2891091"/>
                  <a:ext cx="555490" cy="55549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DCBD7394-3FDB-3A4E-A5B7-BE0763FC80E0}"/>
                    </a:ext>
                  </a:extLst>
                </p:cNvPr>
                <p:cNvSpPr/>
                <p:nvPr/>
              </p:nvSpPr>
              <p:spPr>
                <a:xfrm>
                  <a:off x="1128655" y="3857941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DCBD7394-3FDB-3A4E-A5B7-BE0763FC80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655" y="3857941"/>
                  <a:ext cx="660388" cy="55549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65F2E6-E1CB-1A47-AB27-568C8249338F}"/>
                </a:ext>
              </a:extLst>
            </p:cNvPr>
            <p:cNvCxnSpPr>
              <a:cxnSpLocks/>
              <a:stCxn id="4" idx="0"/>
              <a:endCxn id="7" idx="4"/>
            </p:cNvCxnSpPr>
            <p:nvPr/>
          </p:nvCxnSpPr>
          <p:spPr>
            <a:xfrm flipV="1">
              <a:off x="1458849" y="3446581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19F03861-9770-B643-9679-C02ACCACA8FC}"/>
                </a:ext>
              </a:extLst>
            </p:cNvPr>
            <p:cNvCxnSpPr>
              <a:stCxn id="4" idx="3"/>
              <a:endCxn id="4" idx="1"/>
            </p:cNvCxnSpPr>
            <p:nvPr/>
          </p:nvCxnSpPr>
          <p:spPr>
            <a:xfrm flipH="1">
              <a:off x="1128655" y="4135686"/>
              <a:ext cx="660388" cy="12700"/>
            </a:xfrm>
            <a:prstGeom prst="bentConnector5">
              <a:avLst>
                <a:gd name="adj1" fmla="val -34616"/>
                <a:gd name="adj2" fmla="val -3317386"/>
                <a:gd name="adj3" fmla="val 134616"/>
              </a:avLst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834043-8D05-B248-A9BE-9D79BF04DFFC}"/>
                </a:ext>
              </a:extLst>
            </p:cNvPr>
            <p:cNvSpPr txBox="1"/>
            <p:nvPr/>
          </p:nvSpPr>
          <p:spPr>
            <a:xfrm>
              <a:off x="2358887" y="3857941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0153790-31F3-1240-A127-4F912D39DF59}"/>
                </a:ext>
              </a:extLst>
            </p:cNvPr>
            <p:cNvCxnSpPr>
              <a:cxnSpLocks/>
              <a:stCxn id="31" idx="0"/>
              <a:endCxn id="33" idx="2"/>
            </p:cNvCxnSpPr>
            <p:nvPr/>
          </p:nvCxnSpPr>
          <p:spPr>
            <a:xfrm flipV="1">
              <a:off x="4599340" y="4419005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063E1B03-A7B5-C646-B43A-B2A4BFD3E521}"/>
                    </a:ext>
                  </a:extLst>
                </p:cNvPr>
                <p:cNvSpPr/>
                <p:nvPr/>
              </p:nvSpPr>
              <p:spPr>
                <a:xfrm>
                  <a:off x="4321595" y="4831916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063E1B03-A7B5-C646-B43A-B2A4BFD3E5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595" y="4831916"/>
                  <a:ext cx="555490" cy="55549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B8E4F68-1DD4-B642-86B0-B98E58F8187F}"/>
                    </a:ext>
                  </a:extLst>
                </p:cNvPr>
                <p:cNvSpPr/>
                <p:nvPr/>
              </p:nvSpPr>
              <p:spPr>
                <a:xfrm>
                  <a:off x="4321595" y="2896665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B8E4F68-1DD4-B642-86B0-B98E58F818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595" y="2896665"/>
                  <a:ext cx="555490" cy="555490"/>
                </a:xfrm>
                <a:prstGeom prst="ellipse">
                  <a:avLst/>
                </a:prstGeom>
                <a:blipFill>
                  <a:blip r:embed="rId7"/>
                  <a:stretch>
                    <a:fillRect l="-1786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3B5FCBCA-3C17-2E4E-B5D5-0266E7F5081A}"/>
                    </a:ext>
                  </a:extLst>
                </p:cNvPr>
                <p:cNvSpPr/>
                <p:nvPr/>
              </p:nvSpPr>
              <p:spPr>
                <a:xfrm>
                  <a:off x="4269146" y="3863515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3B5FCBCA-3C17-2E4E-B5D5-0266E7F50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146" y="3863515"/>
                  <a:ext cx="660388" cy="55549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B6A4F62-CADC-0E4C-8BB0-76A3C57C29D4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4599340" y="3452155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AD94EAD-0F23-DD49-8DB7-A1E417B340AD}"/>
                </a:ext>
              </a:extLst>
            </p:cNvPr>
            <p:cNvCxnSpPr>
              <a:cxnSpLocks/>
              <a:stCxn id="33" idx="3"/>
              <a:endCxn id="42" idx="1"/>
            </p:cNvCxnSpPr>
            <p:nvPr/>
          </p:nvCxnSpPr>
          <p:spPr>
            <a:xfrm flipV="1">
              <a:off x="4929534" y="4135686"/>
              <a:ext cx="552454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D3282C-50C8-9440-9740-F7E2936D8734}"/>
                </a:ext>
              </a:extLst>
            </p:cNvPr>
            <p:cNvCxnSpPr>
              <a:cxnSpLocks/>
              <a:stCxn id="40" idx="0"/>
              <a:endCxn id="42" idx="2"/>
            </p:cNvCxnSpPr>
            <p:nvPr/>
          </p:nvCxnSpPr>
          <p:spPr>
            <a:xfrm flipV="1">
              <a:off x="5812182" y="4413431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CA4A2D0-8E79-684F-9A03-83ECD041A11B}"/>
                    </a:ext>
                  </a:extLst>
                </p:cNvPr>
                <p:cNvSpPr/>
                <p:nvPr/>
              </p:nvSpPr>
              <p:spPr>
                <a:xfrm>
                  <a:off x="5534437" y="4826342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CA4A2D0-8E79-684F-9A03-83ECD041A1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437" y="4826342"/>
                  <a:ext cx="555490" cy="55549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E55BE415-6BA0-514E-A8EB-93101C303F6E}"/>
                    </a:ext>
                  </a:extLst>
                </p:cNvPr>
                <p:cNvSpPr/>
                <p:nvPr/>
              </p:nvSpPr>
              <p:spPr>
                <a:xfrm>
                  <a:off x="5534437" y="2891091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E55BE415-6BA0-514E-A8EB-93101C303F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437" y="2891091"/>
                  <a:ext cx="555490" cy="55549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23A7B2C9-1055-7C4D-8DFC-8E4802268B84}"/>
                    </a:ext>
                  </a:extLst>
                </p:cNvPr>
                <p:cNvSpPr/>
                <p:nvPr/>
              </p:nvSpPr>
              <p:spPr>
                <a:xfrm>
                  <a:off x="5481988" y="3857941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23A7B2C9-1055-7C4D-8DFC-8E4802268B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1988" y="3857941"/>
                  <a:ext cx="660388" cy="55549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BFA32C7-C722-D045-9CEC-6193ADE11D01}"/>
                </a:ext>
              </a:extLst>
            </p:cNvPr>
            <p:cNvCxnSpPr>
              <a:cxnSpLocks/>
              <a:stCxn id="42" idx="0"/>
              <a:endCxn id="41" idx="4"/>
            </p:cNvCxnSpPr>
            <p:nvPr/>
          </p:nvCxnSpPr>
          <p:spPr>
            <a:xfrm flipV="1">
              <a:off x="5812182" y="3446581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3A9E77-2F73-1E42-AF7C-E76BE52E6CBF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6142376" y="4135686"/>
              <a:ext cx="569844" cy="7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33DF725E-00A7-0640-B6EF-9B8EADA14594}"/>
                    </a:ext>
                  </a:extLst>
                </p:cNvPr>
                <p:cNvSpPr/>
                <p:nvPr/>
              </p:nvSpPr>
              <p:spPr>
                <a:xfrm>
                  <a:off x="3056305" y="3857941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33DF725E-00A7-0640-B6EF-9B8EADA145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305" y="3857941"/>
                  <a:ext cx="660388" cy="55549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45D4853-50C9-6448-A51A-DEB36A91987C}"/>
                </a:ext>
              </a:extLst>
            </p:cNvPr>
            <p:cNvCxnSpPr>
              <a:cxnSpLocks/>
              <a:stCxn id="46" idx="3"/>
              <a:endCxn id="33" idx="1"/>
            </p:cNvCxnSpPr>
            <p:nvPr/>
          </p:nvCxnSpPr>
          <p:spPr>
            <a:xfrm>
              <a:off x="3716693" y="4135686"/>
              <a:ext cx="552453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B63CE2E-46EC-9440-B1A6-EF928F3F5D7D}"/>
                </a:ext>
              </a:extLst>
            </p:cNvPr>
            <p:cNvSpPr txBox="1"/>
            <p:nvPr/>
          </p:nvSpPr>
          <p:spPr>
            <a:xfrm>
              <a:off x="6749249" y="39041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E8D3A08-B965-3E4D-8A83-9B3AB9BC53B0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 flipV="1">
              <a:off x="7207889" y="4135686"/>
              <a:ext cx="552454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4365065-B344-244C-898B-B139B5554099}"/>
                </a:ext>
              </a:extLst>
            </p:cNvPr>
            <p:cNvCxnSpPr>
              <a:cxnSpLocks/>
              <a:stCxn id="53" idx="0"/>
              <a:endCxn id="55" idx="2"/>
            </p:cNvCxnSpPr>
            <p:nvPr/>
          </p:nvCxnSpPr>
          <p:spPr>
            <a:xfrm flipV="1">
              <a:off x="8090537" y="4413431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F97AE7D-1287-8240-8F95-A5A9B659D1BD}"/>
                    </a:ext>
                  </a:extLst>
                </p:cNvPr>
                <p:cNvSpPr/>
                <p:nvPr/>
              </p:nvSpPr>
              <p:spPr>
                <a:xfrm>
                  <a:off x="7812792" y="4826342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F97AE7D-1287-8240-8F95-A5A9B659D1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792" y="4826342"/>
                  <a:ext cx="555490" cy="55549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5C48BF3-D5C9-6145-843F-78BEDF7AFB19}"/>
                    </a:ext>
                  </a:extLst>
                </p:cNvPr>
                <p:cNvSpPr/>
                <p:nvPr/>
              </p:nvSpPr>
              <p:spPr>
                <a:xfrm>
                  <a:off x="7812792" y="2891091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5C48BF3-D5C9-6145-843F-78BEDF7AFB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792" y="2891091"/>
                  <a:ext cx="555490" cy="55549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994F6F46-B66B-0645-A8F5-D9CC3527F9EA}"/>
                    </a:ext>
                  </a:extLst>
                </p:cNvPr>
                <p:cNvSpPr/>
                <p:nvPr/>
              </p:nvSpPr>
              <p:spPr>
                <a:xfrm>
                  <a:off x="7760343" y="3857941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994F6F46-B66B-0645-A8F5-D9CC3527F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0343" y="3857941"/>
                  <a:ext cx="660388" cy="555490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8D1A521-FF5C-D442-8E3F-9D2520A5A45D}"/>
                </a:ext>
              </a:extLst>
            </p:cNvPr>
            <p:cNvCxnSpPr>
              <a:cxnSpLocks/>
              <a:stCxn id="55" idx="0"/>
              <a:endCxn id="54" idx="4"/>
            </p:cNvCxnSpPr>
            <p:nvPr/>
          </p:nvCxnSpPr>
          <p:spPr>
            <a:xfrm flipV="1">
              <a:off x="8090537" y="3446581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5D0EC5-82C1-0B4D-B4D2-5EA4FA02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85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BDD2-9836-7D4C-9E67-962EC1B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7E2375-C4B5-F348-AAB0-2C76614F7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Model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as a function of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Each hidden state encodes entire </a:t>
                </a:r>
                <a:r>
                  <a:rPr lang="en-US" dirty="0">
                    <a:solidFill>
                      <a:srgbClr val="00B050"/>
                    </a:solidFill>
                  </a:rPr>
                  <a:t>history</a:t>
                </a:r>
                <a:r>
                  <a:rPr lang="en-US" dirty="0"/>
                  <a:t> (as permissible by memory) due to feedback loop</a:t>
                </a:r>
              </a:p>
              <a:p>
                <a:endParaRPr lang="en-US" dirty="0"/>
              </a:p>
              <a:p>
                <a:r>
                  <a:rPr lang="en-US" dirty="0"/>
                  <a:t>Important property: weights for hidden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) are </a:t>
                </a:r>
                <a:r>
                  <a:rPr lang="en-US" dirty="0">
                    <a:solidFill>
                      <a:srgbClr val="00B050"/>
                    </a:solidFill>
                  </a:rPr>
                  <a:t>shared across time steps</a:t>
                </a:r>
              </a:p>
              <a:p>
                <a:pPr lvl="1"/>
                <a:r>
                  <a:rPr lang="en-US" dirty="0"/>
                  <a:t>Most often we do not know the number of time steps a priori</a:t>
                </a:r>
              </a:p>
              <a:p>
                <a:pPr lvl="1"/>
                <a:r>
                  <a:rPr lang="en-US" dirty="0"/>
                  <a:t>Shared weights model the same function being applied at each time step</a:t>
                </a:r>
              </a:p>
              <a:p>
                <a:pPr lvl="1"/>
                <a:r>
                  <a:rPr lang="en-US" dirty="0"/>
                  <a:t>Keeps model parameters tractable and mitigates overfitting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7E2375-C4B5-F348-AAB0-2C76614F7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21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3F112-FCF0-BC43-91D8-D83477E9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53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0C3E-6882-E54F-8DC1-4E349AD9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an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6243D-03A3-1048-B825-BD8F7914D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Tensorflow</a:t>
            </a:r>
            <a:r>
              <a:rPr lang="en-US" dirty="0"/>
              <a:t> provides an API for RNN cells</a:t>
            </a:r>
          </a:p>
          <a:p>
            <a:pPr lvl="1"/>
            <a:r>
              <a:rPr lang="en-US" dirty="0"/>
              <a:t>Configure type of RNN cell (vanilla, LSTM, etc.)</a:t>
            </a:r>
          </a:p>
          <a:p>
            <a:pPr lvl="1"/>
            <a:r>
              <a:rPr lang="en-US" dirty="0"/>
              <a:t>Configure activation functions (sigmoid, tanh, etc.)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4D23-C099-074B-A19E-58E754F90AD9}"/>
              </a:ext>
            </a:extLst>
          </p:cNvPr>
          <p:cNvSpPr txBox="1"/>
          <p:nvPr/>
        </p:nvSpPr>
        <p:spPr>
          <a:xfrm>
            <a:off x="1520883" y="2900567"/>
            <a:ext cx="6102233" cy="32932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input: x = [x_1, x_2, ...,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expected output: y_ = [y_1, y_2, ...,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y_n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num_units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number of units in the hidden layer</a:t>
            </a:r>
          </a:p>
          <a:p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tf.nn.rnn_cell.BasicRNNCell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num_units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	activation=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tf.sigmoid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state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tf.zeros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([1,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rnn.state_size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 = []</a:t>
            </a:r>
          </a:p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(x)):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output,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new_state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], state)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state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new_state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logits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tf.add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tf.multiply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W_y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output),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b_y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y.append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(logits)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73CC2-EE44-F84B-B703-5480C315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5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E11E-32AC-E94D-8BB9-14B35917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for Program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4D503-FA2B-BE42-9EFD-E87EC9F41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Consider a program as a sequence of tokens from a vocabulary of tokens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data is noisy, we typically want to learn a </a:t>
                </a:r>
                <a:r>
                  <a:rPr lang="en-US" dirty="0">
                    <a:solidFill>
                      <a:srgbClr val="00B050"/>
                    </a:solidFill>
                  </a:rPr>
                  <a:t>distribution over programs</a:t>
                </a:r>
              </a:p>
              <a:p>
                <a:pPr lvl="1"/>
                <a:r>
                  <a:rPr lang="en-US" dirty="0"/>
                  <a:t>Output programs can be sampled from learned distribution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program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Prog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token,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Prog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token is obtained from a history of tokens</a:t>
                </a:r>
              </a:p>
              <a:p>
                <a:pPr lvl="1"/>
                <a:r>
                  <a:rPr lang="en-US" dirty="0"/>
                  <a:t>RNN hidden state is capable of handling history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4D503-FA2B-BE42-9EFD-E87EC9F41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216" b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5518A50-B4C9-6047-831A-382B0F45C503}"/>
              </a:ext>
            </a:extLst>
          </p:cNvPr>
          <p:cNvSpPr/>
          <p:nvPr/>
        </p:nvSpPr>
        <p:spPr>
          <a:xfrm>
            <a:off x="154360" y="2589447"/>
            <a:ext cx="3606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void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read()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charset="0"/>
              </a:rPr>
              <a:t>throws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charset="0"/>
              </a:rPr>
              <a:t>IOException</a:t>
            </a:r>
            <a:endParaRPr lang="en-US" sz="1600" dirty="0">
              <a:solidFill>
                <a:srgbClr val="000000"/>
              </a:solidFill>
              <a:effectLst/>
              <a:latin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charset="0"/>
              </a:rPr>
              <a:t>...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}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0BBFC0-4D6F-5E47-82E6-0C36E028ABCD}"/>
              </a:ext>
            </a:extLst>
          </p:cNvPr>
          <p:cNvSpPr/>
          <p:nvPr/>
        </p:nvSpPr>
        <p:spPr>
          <a:xfrm>
            <a:off x="4708158" y="2943390"/>
            <a:ext cx="436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void,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cs typeface="Consolas" panose="020B0609020204030204" pitchFamily="49" charset="0"/>
              </a:rPr>
              <a:t>read, </a:t>
            </a:r>
            <a:r>
              <a:rPr lang="en-US" dirty="0"/>
              <a:t>LPAREN, RPAREN, </a:t>
            </a:r>
            <a:r>
              <a:rPr lang="en-US" dirty="0">
                <a:solidFill>
                  <a:srgbClr val="000000"/>
                </a:solidFill>
              </a:rPr>
              <a:t>throws …</a:t>
            </a:r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1395265-EEBB-5847-B6FF-29888733D024}"/>
              </a:ext>
            </a:extLst>
          </p:cNvPr>
          <p:cNvSpPr/>
          <p:nvPr/>
        </p:nvSpPr>
        <p:spPr>
          <a:xfrm>
            <a:off x="3760787" y="2865928"/>
            <a:ext cx="641860" cy="524256"/>
          </a:xfrm>
          <a:prstGeom prst="rightArrow">
            <a:avLst>
              <a:gd name="adj1" fmla="val 50000"/>
              <a:gd name="adj2" fmla="val 6627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558-B2C5-7D4E-BCAD-6BDC9484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74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0A6B-04B9-9C44-A149-FA3DFC4F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for Program Synthesis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E45612-CCDF-C94C-A9E2-B8AFFE097D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If we train an RNN to learn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we can use it to generate code token-by-token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Synthesis strategy: sample token at time step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provide it back as input for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rgbClr val="00B050"/>
                    </a:solidFill>
                  </a:rPr>
                  <a:t>No evidence</a:t>
                </a:r>
                <a:r>
                  <a:rPr lang="en-US" dirty="0"/>
                  <a:t>: Unconditional program generation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rgbClr val="00B050"/>
                    </a:solidFill>
                  </a:rPr>
                  <a:t>No sketches</a:t>
                </a:r>
                <a:r>
                  <a:rPr lang="en-US" dirty="0"/>
                  <a:t>: Learning would be difficult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Not optimal, still useful to introduce ML concepts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E45612-CCDF-C94C-A9E2-B8AFFE097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632" r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7A7A6BE-4C80-0943-9768-0B30549D97FA}"/>
              </a:ext>
            </a:extLst>
          </p:cNvPr>
          <p:cNvGrpSpPr/>
          <p:nvPr/>
        </p:nvGrpSpPr>
        <p:grpSpPr>
          <a:xfrm>
            <a:off x="1558513" y="4143830"/>
            <a:ext cx="5364426" cy="2496315"/>
            <a:chOff x="1475386" y="3953825"/>
            <a:chExt cx="5364426" cy="249631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9195C54-0E0C-C14D-9739-5A73F7EB3D82}"/>
                </a:ext>
              </a:extLst>
            </p:cNvPr>
            <p:cNvCxnSpPr>
              <a:cxnSpLocks/>
              <a:stCxn id="5" idx="0"/>
              <a:endCxn id="7" idx="2"/>
            </p:cNvCxnSpPr>
            <p:nvPr/>
          </p:nvCxnSpPr>
          <p:spPr>
            <a:xfrm flipV="1">
              <a:off x="3018421" y="5481739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970CB576-492B-7949-9DA9-1D541984C727}"/>
                    </a:ext>
                  </a:extLst>
                </p:cNvPr>
                <p:cNvSpPr/>
                <p:nvPr/>
              </p:nvSpPr>
              <p:spPr>
                <a:xfrm>
                  <a:off x="2740676" y="5894650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970CB576-492B-7949-9DA9-1D541984C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0676" y="5894650"/>
                  <a:ext cx="555490" cy="55549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2BF06C34-AB8D-694C-9572-C97FBCB19FC1}"/>
                    </a:ext>
                  </a:extLst>
                </p:cNvPr>
                <p:cNvSpPr/>
                <p:nvPr/>
              </p:nvSpPr>
              <p:spPr>
                <a:xfrm>
                  <a:off x="2740676" y="3959399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2BF06C34-AB8D-694C-9572-C97FBCB19F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0676" y="3959399"/>
                  <a:ext cx="555490" cy="55549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8AB7DC9-3A6D-BE4D-B1BD-F9BFA1C4A8D5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3018421" y="4514889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FDAF91-8C8F-4642-B2CC-CD98DDCCEDC1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 flipV="1">
              <a:off x="3348615" y="5198420"/>
              <a:ext cx="552454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4DC8E93-B127-C744-8E27-9DEB8A7932E1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4231263" y="5476165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97488A8-36AF-6B4E-97C2-968B04913B5F}"/>
                    </a:ext>
                  </a:extLst>
                </p:cNvPr>
                <p:cNvSpPr/>
                <p:nvPr/>
              </p:nvSpPr>
              <p:spPr>
                <a:xfrm>
                  <a:off x="3953518" y="5889076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97488A8-36AF-6B4E-97C2-968B04913B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518" y="5889076"/>
                  <a:ext cx="555490" cy="55549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2C22BF-C4AA-3447-BFAB-BFE2C86FB478}"/>
                    </a:ext>
                  </a:extLst>
                </p:cNvPr>
                <p:cNvSpPr/>
                <p:nvPr/>
              </p:nvSpPr>
              <p:spPr>
                <a:xfrm>
                  <a:off x="3953518" y="3953825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2C22BF-C4AA-3447-BFAB-BFE2C86FB4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518" y="3953825"/>
                  <a:ext cx="555490" cy="555490"/>
                </a:xfrm>
                <a:prstGeom prst="ellipse">
                  <a:avLst/>
                </a:prstGeom>
                <a:blipFill>
                  <a:blip r:embed="rId6"/>
                  <a:stretch>
                    <a:fillRect l="-1786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E4503F9-C20B-304A-B05D-236E06D2635A}"/>
                    </a:ext>
                  </a:extLst>
                </p:cNvPr>
                <p:cNvSpPr/>
                <p:nvPr/>
              </p:nvSpPr>
              <p:spPr>
                <a:xfrm>
                  <a:off x="3901069" y="4920675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E4503F9-C20B-304A-B05D-236E06D263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1069" y="4920675"/>
                  <a:ext cx="660388" cy="55549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2164442-9287-7443-A2A6-15C81FB1408F}"/>
                </a:ext>
              </a:extLst>
            </p:cNvPr>
            <p:cNvCxnSpPr>
              <a:cxnSpLocks/>
              <a:stCxn id="13" idx="0"/>
              <a:endCxn id="12" idx="4"/>
            </p:cNvCxnSpPr>
            <p:nvPr/>
          </p:nvCxnSpPr>
          <p:spPr>
            <a:xfrm flipV="1">
              <a:off x="4231263" y="4509315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1A0CEFF-403B-F14F-8120-46D4997E6504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561457" y="5198420"/>
              <a:ext cx="569844" cy="7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8CCFB87B-C187-DF4B-B197-811CA6B747A4}"/>
                    </a:ext>
                  </a:extLst>
                </p:cNvPr>
                <p:cNvSpPr/>
                <p:nvPr/>
              </p:nvSpPr>
              <p:spPr>
                <a:xfrm>
                  <a:off x="1475386" y="4920675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8CCFB87B-C187-DF4B-B197-811CA6B747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386" y="4920675"/>
                  <a:ext cx="660388" cy="55549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59527A-C2BF-D040-9255-BA26F9FBF29A}"/>
                </a:ext>
              </a:extLst>
            </p:cNvPr>
            <p:cNvCxnSpPr>
              <a:cxnSpLocks/>
              <a:stCxn id="16" idx="3"/>
              <a:endCxn id="7" idx="1"/>
            </p:cNvCxnSpPr>
            <p:nvPr/>
          </p:nvCxnSpPr>
          <p:spPr>
            <a:xfrm>
              <a:off x="2135774" y="5198420"/>
              <a:ext cx="552453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F61538-8B25-E04C-BD52-8BA4AA286999}"/>
                </a:ext>
              </a:extLst>
            </p:cNvPr>
            <p:cNvSpPr txBox="1"/>
            <p:nvPr/>
          </p:nvSpPr>
          <p:spPr>
            <a:xfrm>
              <a:off x="5168330" y="496684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257C52-CB49-0447-9FEA-35B4BB4A2199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5626970" y="5198420"/>
              <a:ext cx="552454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F448A0-0599-424B-9ACF-F8E8AEA86AA1}"/>
                </a:ext>
              </a:extLst>
            </p:cNvPr>
            <p:cNvCxnSpPr>
              <a:cxnSpLocks/>
              <a:stCxn id="21" idx="0"/>
              <a:endCxn id="23" idx="2"/>
            </p:cNvCxnSpPr>
            <p:nvPr/>
          </p:nvCxnSpPr>
          <p:spPr>
            <a:xfrm flipV="1">
              <a:off x="6509618" y="5476165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E0A9079-6501-6547-8608-F0F9D7AB1C43}"/>
                    </a:ext>
                  </a:extLst>
                </p:cNvPr>
                <p:cNvSpPr/>
                <p:nvPr/>
              </p:nvSpPr>
              <p:spPr>
                <a:xfrm>
                  <a:off x="6231873" y="5889076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E0A9079-6501-6547-8608-F0F9D7AB1C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873" y="5889076"/>
                  <a:ext cx="555490" cy="55549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088CE83-EAC5-B047-9CE0-DEE24534D76D}"/>
                    </a:ext>
                  </a:extLst>
                </p:cNvPr>
                <p:cNvSpPr/>
                <p:nvPr/>
              </p:nvSpPr>
              <p:spPr>
                <a:xfrm>
                  <a:off x="6231873" y="3953825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088CE83-EAC5-B047-9CE0-DEE24534D7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873" y="3953825"/>
                  <a:ext cx="555490" cy="555490"/>
                </a:xfrm>
                <a:prstGeom prst="ellipse">
                  <a:avLst/>
                </a:prstGeom>
                <a:blipFill>
                  <a:blip r:embed="rId10"/>
                  <a:stretch>
                    <a:fillRect l="-1786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7AFFA272-51BB-694B-BBE5-8665FB8BBF33}"/>
                    </a:ext>
                  </a:extLst>
                </p:cNvPr>
                <p:cNvSpPr/>
                <p:nvPr/>
              </p:nvSpPr>
              <p:spPr>
                <a:xfrm>
                  <a:off x="6179424" y="4920675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7AFFA272-51BB-694B-BBE5-8665FB8B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9424" y="4920675"/>
                  <a:ext cx="660388" cy="55549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64A537A-DF94-BC40-A926-DE45431935EF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>
            <a:xfrm flipV="1">
              <a:off x="6509618" y="4509315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DC71579E-CDEA-A042-A0EB-2B88FA1E4783}"/>
                </a:ext>
              </a:extLst>
            </p:cNvPr>
            <p:cNvCxnSpPr>
              <a:stCxn id="6" idx="6"/>
              <a:endCxn id="11" idx="2"/>
            </p:cNvCxnSpPr>
            <p:nvPr/>
          </p:nvCxnSpPr>
          <p:spPr>
            <a:xfrm>
              <a:off x="3296166" y="4237144"/>
              <a:ext cx="657352" cy="1929677"/>
            </a:xfrm>
            <a:prstGeom prst="bentConnector3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8E5C61B3-61C6-964C-9E60-936578A54799}"/>
                </a:ext>
              </a:extLst>
            </p:cNvPr>
            <p:cNvCxnSpPr/>
            <p:nvPr/>
          </p:nvCxnSpPr>
          <p:spPr>
            <a:xfrm>
              <a:off x="4521079" y="4231570"/>
              <a:ext cx="657352" cy="1929677"/>
            </a:xfrm>
            <a:prstGeom prst="bentConnector3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2FBBBC56-5234-EA4C-B3B6-1164C5827B13}"/>
                </a:ext>
              </a:extLst>
            </p:cNvPr>
            <p:cNvCxnSpPr/>
            <p:nvPr/>
          </p:nvCxnSpPr>
          <p:spPr>
            <a:xfrm>
              <a:off x="5569765" y="4242718"/>
              <a:ext cx="657352" cy="1929677"/>
            </a:xfrm>
            <a:prstGeom prst="bentConnector3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87FCECCD-F944-9947-B04A-97A5E6FADC48}"/>
                    </a:ext>
                  </a:extLst>
                </p:cNvPr>
                <p:cNvSpPr/>
                <p:nvPr/>
              </p:nvSpPr>
              <p:spPr>
                <a:xfrm>
                  <a:off x="2688227" y="4926249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87FCECCD-F944-9947-B04A-97A5E6FADC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227" y="4926249"/>
                  <a:ext cx="660388" cy="55549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CEF6FE1-BB95-C84A-85E1-6116B9DA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80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3AF4-85B7-C144-9498-FD07896C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37C4F-7804-FC4F-BC24-8B55E3E3D1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First, we need the RNN output to be a distribution</a:t>
                </a:r>
              </a:p>
              <a:p>
                <a:r>
                  <a:rPr lang="en-US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US" dirty="0">
                    <a:solidFill>
                      <a:srgbClr val="00B050"/>
                    </a:solidFill>
                  </a:rPr>
                  <a:t> activation function</a:t>
                </a:r>
              </a:p>
              <a:p>
                <a:pPr lvl="1"/>
                <a:r>
                  <a:rPr lang="en-US" dirty="0"/>
                  <a:t>Converts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-sized vector of real quantities into a categorical distribution 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pPr lvl="1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Advantages over standard normalization</a:t>
                </a:r>
              </a:p>
              <a:p>
                <a:pPr lvl="1"/>
                <a:r>
                  <a:rPr lang="en-US" dirty="0"/>
                  <a:t>Handles positive and negative values</a:t>
                </a:r>
              </a:p>
              <a:p>
                <a:pPr lvl="1"/>
                <a:r>
                  <a:rPr lang="en-US" dirty="0"/>
                  <a:t>Implies raw values are in log-space, which is common in MLE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37C4F-7804-FC4F-BC24-8B55E3E3D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4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C33E1C-1262-B743-8CFB-2F3F675C76F0}"/>
              </a:ext>
            </a:extLst>
          </p:cNvPr>
          <p:cNvSpPr txBox="1"/>
          <p:nvPr/>
        </p:nvSpPr>
        <p:spPr>
          <a:xfrm>
            <a:off x="3868905" y="3324637"/>
            <a:ext cx="4646445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(x)):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output,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new_state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], state)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state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new_state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logits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tf.add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tf.multiply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W_y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output),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b_y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y.append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tf.nn.softmax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(logits))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B95E7-31E0-514E-A549-1395482C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17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2198-7B0A-8A43-BCD4-DD04C07E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1666E0-D960-644B-85AF-B0D70D522A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RNN we have built would likely not produce expected outputs immediately</a:t>
                </a:r>
              </a:p>
              <a:p>
                <a:pPr lvl="1"/>
                <a:r>
                  <a:rPr lang="en-US" dirty="0"/>
                  <a:t>For training, define what it means for a model to be bad and reduce it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Loss Functions</a:t>
                </a:r>
                <a:r>
                  <a:rPr lang="en-US" dirty="0"/>
                  <a:t> define how bad a model is with respect to expected outputs in training data</a:t>
                </a:r>
              </a:p>
              <a:p>
                <a:pPr lvl="1"/>
                <a:r>
                  <a:rPr lang="en-US" dirty="0"/>
                  <a:t>Cross-entropy (categorical)</a:t>
                </a:r>
              </a:p>
              <a:p>
                <a:pPr lvl="1"/>
                <a:r>
                  <a:rPr lang="en-US" dirty="0"/>
                  <a:t>Mean-squared error (real-valued)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Cross-entropy</a:t>
                </a:r>
                <a:r>
                  <a:rPr lang="en-US" dirty="0"/>
                  <a:t> measures the distance between two distributions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ground truth “distribution” (one-hot encoding)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predicted distribution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1666E0-D960-644B-85AF-B0D70D522A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r="-1125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456AA-AA92-6546-831B-D545C6203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58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78C5-CA23-1B49-8EA7-3F13D720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A2B1E-CF15-C644-9684-F227AFC55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Example: vocabulary size 4</a:t>
                </a:r>
              </a:p>
              <a:p>
                <a:pPr lvl="1"/>
                <a:r>
                  <a:rPr lang="en-US" dirty="0"/>
                  <a:t>Expected output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 0 1 0]</m:t>
                    </m:r>
                  </m:oMath>
                </a14:m>
                <a:r>
                  <a:rPr lang="en-US" dirty="0"/>
                  <a:t>, predicted distribution: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[0.1 0.1 0.5 0.3]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Cross-entropy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=0.69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for output sequence is typically the average over sequence</a:t>
                </a:r>
              </a:p>
              <a:p>
                <a:r>
                  <a:rPr lang="en-US" dirty="0" err="1"/>
                  <a:t>Tensorflow’s</a:t>
                </a:r>
                <a:r>
                  <a:rPr lang="en-US" dirty="0"/>
                  <a:t> API has </a:t>
                </a:r>
                <a:r>
                  <a:rPr lang="en-US" dirty="0" err="1"/>
                  <a:t>softmax</a:t>
                </a:r>
                <a:r>
                  <a:rPr lang="en-US" dirty="0"/>
                  <a:t> and cross-entropy sequence loss built into a single call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A2B1E-CF15-C644-9684-F227AFC55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B6C5FE8-142C-EF43-903E-DD828771011A}"/>
              </a:ext>
            </a:extLst>
          </p:cNvPr>
          <p:cNvSpPr txBox="1"/>
          <p:nvPr/>
        </p:nvSpPr>
        <p:spPr>
          <a:xfrm>
            <a:off x="628650" y="3622418"/>
            <a:ext cx="7886700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expected output: y_ = [y_1, y_2, ...,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y_n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(x)):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output,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new_state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], state)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state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new_state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logits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tf.add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tf.multiply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W_y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output),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b_y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y.append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(logits)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loss =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tf.contrib.seq2seq.sequence_loss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(y, y_, weights=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tf.ones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(...))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CE8A6-4D3A-FD43-B385-E3973D28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53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84D5-4C2E-2A4C-8DB2-6E071ACE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7F4A4-B562-3947-A5C5-58DC9D033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Tensorflow</a:t>
            </a:r>
            <a:r>
              <a:rPr lang="en-US" dirty="0"/>
              <a:t> adds loss operation to computation 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124F19-598B-5049-A5F0-5883CC57B88A}"/>
              </a:ext>
            </a:extLst>
          </p:cNvPr>
          <p:cNvGrpSpPr/>
          <p:nvPr/>
        </p:nvGrpSpPr>
        <p:grpSpPr>
          <a:xfrm>
            <a:off x="1129085" y="2484588"/>
            <a:ext cx="5859302" cy="4011029"/>
            <a:chOff x="1129085" y="2484588"/>
            <a:chExt cx="5859302" cy="401102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D4C94C8-3A80-C94E-9772-19B219E0CF6B}"/>
                </a:ext>
              </a:extLst>
            </p:cNvPr>
            <p:cNvCxnSpPr>
              <a:cxnSpLocks/>
              <a:stCxn id="5" idx="0"/>
              <a:endCxn id="7" idx="2"/>
            </p:cNvCxnSpPr>
            <p:nvPr/>
          </p:nvCxnSpPr>
          <p:spPr>
            <a:xfrm flipV="1">
              <a:off x="2847908" y="5527216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8113B24-73ED-844D-B551-198B2C49751C}"/>
                    </a:ext>
                  </a:extLst>
                </p:cNvPr>
                <p:cNvSpPr/>
                <p:nvPr/>
              </p:nvSpPr>
              <p:spPr>
                <a:xfrm>
                  <a:off x="2570163" y="5940127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8113B24-73ED-844D-B551-198B2C4975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0163" y="5940127"/>
                  <a:ext cx="555490" cy="55549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0389546-A3E3-A045-BE5B-8BD3930B64EF}"/>
                    </a:ext>
                  </a:extLst>
                </p:cNvPr>
                <p:cNvSpPr/>
                <p:nvPr/>
              </p:nvSpPr>
              <p:spPr>
                <a:xfrm>
                  <a:off x="2570163" y="4004876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0389546-A3E3-A045-BE5B-8BD3930B64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0163" y="4004876"/>
                  <a:ext cx="555490" cy="555490"/>
                </a:xfrm>
                <a:prstGeom prst="ellipse">
                  <a:avLst/>
                </a:prstGeom>
                <a:blipFill>
                  <a:blip r:embed="rId3"/>
                  <a:stretch>
                    <a:fillRect l="-1786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7F17D780-6F3E-0A43-BBAD-80FF61ACD463}"/>
                    </a:ext>
                  </a:extLst>
                </p:cNvPr>
                <p:cNvSpPr/>
                <p:nvPr/>
              </p:nvSpPr>
              <p:spPr>
                <a:xfrm>
                  <a:off x="2517714" y="4971726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7F17D780-6F3E-0A43-BBAD-80FF61ACD4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714" y="4971726"/>
                  <a:ext cx="660388" cy="55549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AAE4380-2C56-3641-8E7D-A2367D6976A2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2847908" y="4560366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74387BF-E773-6A4E-AE15-D1AF75E5F2A3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 flipV="1">
              <a:off x="3178102" y="5243897"/>
              <a:ext cx="552454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58FDC-CB9C-DD44-B0DD-42D322807A5A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4060750" y="5521642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6AF819-2846-F441-9EBE-DEF9E4E956C9}"/>
                    </a:ext>
                  </a:extLst>
                </p:cNvPr>
                <p:cNvSpPr/>
                <p:nvPr/>
              </p:nvSpPr>
              <p:spPr>
                <a:xfrm>
                  <a:off x="3783005" y="5934553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6AF819-2846-F441-9EBE-DEF9E4E956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3005" y="5934553"/>
                  <a:ext cx="555490" cy="55549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0E253DB-6FFD-9A43-85AE-61A47BA7DB62}"/>
                    </a:ext>
                  </a:extLst>
                </p:cNvPr>
                <p:cNvSpPr/>
                <p:nvPr/>
              </p:nvSpPr>
              <p:spPr>
                <a:xfrm>
                  <a:off x="3783005" y="3999302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0E253DB-6FFD-9A43-85AE-61A47BA7DB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3005" y="3999302"/>
                  <a:ext cx="555490" cy="55549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6819F1B0-6457-D84A-9A0E-1E135ACB786F}"/>
                    </a:ext>
                  </a:extLst>
                </p:cNvPr>
                <p:cNvSpPr/>
                <p:nvPr/>
              </p:nvSpPr>
              <p:spPr>
                <a:xfrm>
                  <a:off x="3730556" y="4966152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6819F1B0-6457-D84A-9A0E-1E135ACB78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0556" y="4966152"/>
                  <a:ext cx="660388" cy="55549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DBCBD9-B780-6C4E-8A03-4B9BA47952B0}"/>
                </a:ext>
              </a:extLst>
            </p:cNvPr>
            <p:cNvCxnSpPr>
              <a:cxnSpLocks/>
              <a:stCxn id="13" idx="0"/>
              <a:endCxn id="12" idx="4"/>
            </p:cNvCxnSpPr>
            <p:nvPr/>
          </p:nvCxnSpPr>
          <p:spPr>
            <a:xfrm flipV="1">
              <a:off x="4060750" y="4554792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E86568-2D5A-0249-AA94-C490D65BFFD9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390944" y="5243897"/>
              <a:ext cx="569844" cy="7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7C68BA53-2925-684B-845B-36C5B3113B35}"/>
                    </a:ext>
                  </a:extLst>
                </p:cNvPr>
                <p:cNvSpPr/>
                <p:nvPr/>
              </p:nvSpPr>
              <p:spPr>
                <a:xfrm>
                  <a:off x="1304873" y="4966152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7C68BA53-2925-684B-845B-36C5B3113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873" y="4966152"/>
                  <a:ext cx="660388" cy="55549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0AED13C-960D-9A40-A667-8D2C5CDA0B67}"/>
                </a:ext>
              </a:extLst>
            </p:cNvPr>
            <p:cNvCxnSpPr>
              <a:cxnSpLocks/>
              <a:stCxn id="16" idx="3"/>
              <a:endCxn id="7" idx="1"/>
            </p:cNvCxnSpPr>
            <p:nvPr/>
          </p:nvCxnSpPr>
          <p:spPr>
            <a:xfrm>
              <a:off x="1965261" y="5243897"/>
              <a:ext cx="552453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02BEF9-315B-5247-A09C-B8E0D09CA9BC}"/>
                </a:ext>
              </a:extLst>
            </p:cNvPr>
            <p:cNvSpPr txBox="1"/>
            <p:nvPr/>
          </p:nvSpPr>
          <p:spPr>
            <a:xfrm>
              <a:off x="4997817" y="50123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6CD59C-6B00-5E4D-B951-70469FAB245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5456457" y="5243897"/>
              <a:ext cx="552454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DA62D99-226D-FF46-98BF-E0802861A181}"/>
                </a:ext>
              </a:extLst>
            </p:cNvPr>
            <p:cNvCxnSpPr>
              <a:cxnSpLocks/>
              <a:stCxn id="21" idx="0"/>
              <a:endCxn id="23" idx="2"/>
            </p:cNvCxnSpPr>
            <p:nvPr/>
          </p:nvCxnSpPr>
          <p:spPr>
            <a:xfrm flipV="1">
              <a:off x="6339105" y="5521642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4FE0945-D607-C64A-A5F6-D2930A2FCB87}"/>
                    </a:ext>
                  </a:extLst>
                </p:cNvPr>
                <p:cNvSpPr/>
                <p:nvPr/>
              </p:nvSpPr>
              <p:spPr>
                <a:xfrm>
                  <a:off x="6061360" y="5934553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4FE0945-D607-C64A-A5F6-D2930A2FCB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360" y="5934553"/>
                  <a:ext cx="555490" cy="55549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EA0C040-C758-A540-9816-8CA84B4178A8}"/>
                    </a:ext>
                  </a:extLst>
                </p:cNvPr>
                <p:cNvSpPr/>
                <p:nvPr/>
              </p:nvSpPr>
              <p:spPr>
                <a:xfrm>
                  <a:off x="6061360" y="3999302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EA0C040-C758-A540-9816-8CA84B417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360" y="3999302"/>
                  <a:ext cx="555490" cy="55549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D0EDB915-A639-7242-B4D4-6DC61914B165}"/>
                    </a:ext>
                  </a:extLst>
                </p:cNvPr>
                <p:cNvSpPr/>
                <p:nvPr/>
              </p:nvSpPr>
              <p:spPr>
                <a:xfrm>
                  <a:off x="6008911" y="4966152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D0EDB915-A639-7242-B4D4-6DC61914B1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8911" y="4966152"/>
                  <a:ext cx="660388" cy="55549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4761D6-B8E7-8D4B-B008-B0524C37947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>
            <a:xfrm flipV="1">
              <a:off x="6339105" y="4554792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B7B9E4D-B007-1641-9325-DFB980AA0FE7}"/>
                    </a:ext>
                  </a:extLst>
                </p:cNvPr>
                <p:cNvSpPr/>
                <p:nvPr/>
              </p:nvSpPr>
              <p:spPr>
                <a:xfrm>
                  <a:off x="2570163" y="2484588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B7B9E4D-B007-1641-9325-DFB980AA0F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0163" y="2484588"/>
                  <a:ext cx="555490" cy="55549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EDD95C-EEF0-3840-95E2-B3BAFC702AC1}"/>
                </a:ext>
              </a:extLst>
            </p:cNvPr>
            <p:cNvSpPr txBox="1"/>
            <p:nvPr/>
          </p:nvSpPr>
          <p:spPr>
            <a:xfrm>
              <a:off x="1129085" y="4092381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C29021-EB75-3A4B-A46D-85A7B349F153}"/>
                </a:ext>
              </a:extLst>
            </p:cNvPr>
            <p:cNvSpPr txBox="1"/>
            <p:nvPr/>
          </p:nvSpPr>
          <p:spPr>
            <a:xfrm>
              <a:off x="1238057" y="2583241"/>
              <a:ext cx="941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Targets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1E05F3C9-C287-EA47-B38C-D76F5173CCEF}"/>
                    </a:ext>
                  </a:extLst>
                </p:cNvPr>
                <p:cNvSpPr/>
                <p:nvPr/>
              </p:nvSpPr>
              <p:spPr>
                <a:xfrm>
                  <a:off x="2363345" y="3266168"/>
                  <a:ext cx="4625042" cy="512618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dirty="0" err="1">
                      <a:solidFill>
                        <a:schemeClr val="tx1"/>
                      </a:solidFill>
                    </a:rPr>
                    <a:t>Softmax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 Cross Entropy</a:t>
                  </a:r>
                </a:p>
              </p:txBody>
            </p:sp>
          </mc:Choice>
          <mc:Fallback xmlns="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1E05F3C9-C287-EA47-B38C-D76F5173CC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3345" y="3266168"/>
                  <a:ext cx="4625042" cy="512618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8C7EE12-A114-314D-9F4C-7178B69A8997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2847908" y="3778786"/>
              <a:ext cx="0" cy="22609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51E40C-E0C2-4445-879C-D4F4B3A80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7908" y="3040078"/>
              <a:ext cx="0" cy="22609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D29D12C-545E-4644-A920-AFBBF353C4A1}"/>
                    </a:ext>
                  </a:extLst>
                </p:cNvPr>
                <p:cNvSpPr/>
                <p:nvPr/>
              </p:nvSpPr>
              <p:spPr>
                <a:xfrm>
                  <a:off x="3783005" y="2484588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D29D12C-545E-4644-A920-AFBBF353C4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3005" y="2484588"/>
                  <a:ext cx="555490" cy="555490"/>
                </a:xfrm>
                <a:prstGeom prst="ellipse">
                  <a:avLst/>
                </a:prstGeom>
                <a:blipFill>
                  <a:blip r:embed="rId14"/>
                  <a:stretch>
                    <a:fillRect l="-1667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4FD7A14-5DAC-6743-A6CF-94E3A9C0D0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50" y="3778786"/>
              <a:ext cx="0" cy="22609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0F1844E-ADE7-4C4D-8B38-216A0F04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50" y="3040078"/>
              <a:ext cx="0" cy="22609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9C3FE17-2A14-FF47-A102-74738E899B22}"/>
                    </a:ext>
                  </a:extLst>
                </p:cNvPr>
                <p:cNvSpPr/>
                <p:nvPr/>
              </p:nvSpPr>
              <p:spPr>
                <a:xfrm>
                  <a:off x="6065253" y="2484588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_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9C3FE17-2A14-FF47-A102-74738E899B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5253" y="2484588"/>
                  <a:ext cx="555490" cy="55549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5AFBF11-EE51-3747-A9B3-A827D1905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2998" y="3778786"/>
              <a:ext cx="0" cy="22609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93BE3A-0740-0C45-A986-39C0CC4B3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2998" y="3040078"/>
              <a:ext cx="0" cy="22609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BA97E0D0-C1B7-F64C-BA86-EE3BF794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810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94EC-421F-A249-A9C0-F914D567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 for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FA9B1-16A0-834C-BDAF-B8DCA035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2425148"/>
            <a:ext cx="32512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AA6040-BB20-4042-A3A0-1AE8EF41A623}"/>
              </a:ext>
            </a:extLst>
          </p:cNvPr>
          <p:cNvSpPr txBox="1"/>
          <p:nvPr/>
        </p:nvSpPr>
        <p:spPr>
          <a:xfrm>
            <a:off x="644309" y="2072675"/>
            <a:ext cx="2685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Neural Network</a:t>
            </a:r>
          </a:p>
          <a:p>
            <a:pPr algn="ctr"/>
            <a:r>
              <a:rPr lang="en-US" dirty="0"/>
              <a:t>Complex architecture to </a:t>
            </a:r>
          </a:p>
          <a:p>
            <a:pPr algn="ctr"/>
            <a:r>
              <a:rPr lang="en-US" dirty="0"/>
              <a:t>model generation of</a:t>
            </a:r>
          </a:p>
          <a:p>
            <a:pPr algn="ctr"/>
            <a:r>
              <a:rPr lang="en-US" dirty="0"/>
              <a:t>outputs from inputs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1AA124D-9BD7-054E-BCE0-DB51069CA0DC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2740221" y="2519767"/>
            <a:ext cx="609873" cy="2116345"/>
          </a:xfrm>
          <a:prstGeom prst="curvedConnector2">
            <a:avLst/>
          </a:prstGeom>
          <a:ln w="25400">
            <a:solidFill>
              <a:schemeClr val="tx1"/>
            </a:solidFill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CC2252-CDEA-BC4F-9AE6-A01FF61E713C}"/>
              </a:ext>
            </a:extLst>
          </p:cNvPr>
          <p:cNvSpPr txBox="1"/>
          <p:nvPr/>
        </p:nvSpPr>
        <p:spPr>
          <a:xfrm>
            <a:off x="3468740" y="1504607"/>
            <a:ext cx="2685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Loss Function</a:t>
            </a:r>
          </a:p>
          <a:p>
            <a:pPr algn="ctr"/>
            <a:r>
              <a:rPr lang="en-US" dirty="0"/>
              <a:t>High-dimensional </a:t>
            </a:r>
          </a:p>
          <a:p>
            <a:pPr algn="ctr"/>
            <a:r>
              <a:rPr lang="en-US" dirty="0"/>
              <a:t>function measuring error</a:t>
            </a:r>
          </a:p>
          <a:p>
            <a:pPr algn="ctr"/>
            <a:r>
              <a:rPr lang="en-US" dirty="0" err="1"/>
              <a:t>w.r.t</a:t>
            </a:r>
            <a:r>
              <a:rPr lang="en-US" dirty="0"/>
              <a:t>. ground truth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932C412-AD44-C54E-A436-DD551E552AC8}"/>
              </a:ext>
            </a:extLst>
          </p:cNvPr>
          <p:cNvCxnSpPr>
            <a:cxnSpLocks/>
          </p:cNvCxnSpPr>
          <p:nvPr/>
        </p:nvCxnSpPr>
        <p:spPr>
          <a:xfrm rot="5400000">
            <a:off x="4279158" y="2981457"/>
            <a:ext cx="1095358" cy="707501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0C0967-B1D5-0D4B-8EA9-F5566D06E4AE}"/>
              </a:ext>
            </a:extLst>
          </p:cNvPr>
          <p:cNvSpPr txBox="1"/>
          <p:nvPr/>
        </p:nvSpPr>
        <p:spPr>
          <a:xfrm>
            <a:off x="6227731" y="2442008"/>
            <a:ext cx="2082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Training Data</a:t>
            </a:r>
          </a:p>
          <a:p>
            <a:pPr algn="ctr"/>
            <a:r>
              <a:rPr lang="en-US" dirty="0"/>
              <a:t>Ground truth</a:t>
            </a:r>
          </a:p>
          <a:p>
            <a:pPr algn="ctr"/>
            <a:r>
              <a:rPr lang="en-US" dirty="0"/>
              <a:t>inputs and outputs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33EBE01-A232-2043-AD02-F2BEB39BD399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5974477" y="2588319"/>
            <a:ext cx="517546" cy="2071584"/>
          </a:xfrm>
          <a:prstGeom prst="curvedConnector2">
            <a:avLst/>
          </a:prstGeom>
          <a:ln w="25400">
            <a:solidFill>
              <a:schemeClr val="tx1"/>
            </a:solidFill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8DF80AB-5163-BF47-8850-7B687C98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609" y="4790927"/>
            <a:ext cx="3159833" cy="11029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ABB6AD-8FA0-A643-9FC1-54315C193542}"/>
              </a:ext>
            </a:extLst>
          </p:cNvPr>
          <p:cNvSpPr txBox="1"/>
          <p:nvPr/>
        </p:nvSpPr>
        <p:spPr>
          <a:xfrm>
            <a:off x="2221845" y="5893521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Gradient Descent</a:t>
            </a:r>
          </a:p>
          <a:p>
            <a:pPr algn="ctr"/>
            <a:r>
              <a:rPr lang="en-US" dirty="0"/>
              <a:t>Find the point where function value is minimal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2FEF811-8515-5043-8056-25D4F4C6F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77" y="2668826"/>
            <a:ext cx="724452" cy="7244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9BF9F9D-61B8-2649-8C37-3F846F9C4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811" y="3261014"/>
            <a:ext cx="787952" cy="78795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0B18F75-23AE-9141-99E9-206CE7119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356" y="3365338"/>
            <a:ext cx="830385" cy="6477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4A5C79-8FDF-D543-BFDA-F053A8B4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1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20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6D80-91ED-F544-98B8-95DF5193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1120A-4EC1-7C41-9FE5-24569AE66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“Big Code” is a very active area of research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[</a:t>
            </a:r>
            <a:r>
              <a:rPr lang="en-US" b="1" dirty="0" err="1"/>
              <a:t>Raychev</a:t>
            </a:r>
            <a:r>
              <a:rPr lang="en-US" b="1" dirty="0"/>
              <a:t> et al. 2014, </a:t>
            </a:r>
            <a:r>
              <a:rPr lang="en-US" b="1" dirty="0" err="1"/>
              <a:t>Raychev</a:t>
            </a:r>
            <a:r>
              <a:rPr lang="en-US" b="1" dirty="0"/>
              <a:t> et al. 2015]:</a:t>
            </a:r>
            <a:r>
              <a:rPr lang="en-US" dirty="0"/>
              <a:t> data-driven code completion, analysis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[Gu et al. 2016]:</a:t>
            </a:r>
            <a:r>
              <a:rPr lang="en-US" dirty="0"/>
              <a:t> predicting API sequences from natural language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[</a:t>
            </a:r>
            <a:r>
              <a:rPr lang="en-US" b="1" dirty="0" err="1"/>
              <a:t>Yaghmazadeh</a:t>
            </a:r>
            <a:r>
              <a:rPr lang="en-US" b="1" dirty="0"/>
              <a:t> et al. 2017]:</a:t>
            </a:r>
            <a:r>
              <a:rPr lang="en-US" dirty="0"/>
              <a:t> SQL query synthesis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[Balog et al. 2017, </a:t>
            </a:r>
            <a:r>
              <a:rPr lang="en-US" b="1" dirty="0" err="1"/>
              <a:t>Parisotto</a:t>
            </a:r>
            <a:r>
              <a:rPr lang="en-US" b="1" dirty="0"/>
              <a:t> et al. 2017]:</a:t>
            </a:r>
            <a:r>
              <a:rPr lang="en-US" dirty="0"/>
              <a:t> faster IO-example-based synthesis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How is Bayou different?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Generic probabilistic framework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Interaction with formal methods (e.g., sketch learning)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 general-purpose programming language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Deep models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A36A-949D-D442-96DF-283E76CF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44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146C-4181-E948-9249-BD7AA656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53C40-8B74-7F4F-8380-348564C2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62171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Optimization algorithm to compute (local) minimum</a:t>
            </a:r>
          </a:p>
          <a:p>
            <a:pPr lvl="1"/>
            <a:r>
              <a:rPr lang="en-US" dirty="0"/>
              <a:t>Iteratively move parameters in the direction of negative gradient</a:t>
            </a:r>
          </a:p>
          <a:p>
            <a:pPr lvl="1"/>
            <a:r>
              <a:rPr lang="en-US" dirty="0"/>
              <a:t>Need for </a:t>
            </a:r>
            <a:r>
              <a:rPr lang="en-US" dirty="0">
                <a:solidFill>
                  <a:srgbClr val="00B050"/>
                </a:solidFill>
              </a:rPr>
              <a:t>differentiable operations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6E47EA-AA46-4540-AA55-0FB4496FBDCD}"/>
              </a:ext>
            </a:extLst>
          </p:cNvPr>
          <p:cNvGrpSpPr/>
          <p:nvPr/>
        </p:nvGrpSpPr>
        <p:grpSpPr>
          <a:xfrm>
            <a:off x="5411872" y="1271598"/>
            <a:ext cx="3337944" cy="2729696"/>
            <a:chOff x="2760452" y="2636446"/>
            <a:chExt cx="3337944" cy="27296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15CFEF-1A85-D947-ADB9-8D6BD0895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0452" y="2636446"/>
              <a:ext cx="3337944" cy="2729696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F4525D-682E-4B4C-875D-5B7A3D85495E}"/>
                </a:ext>
              </a:extLst>
            </p:cNvPr>
            <p:cNvCxnSpPr/>
            <p:nvPr/>
          </p:nvCxnSpPr>
          <p:spPr>
            <a:xfrm flipH="1">
              <a:off x="3847443" y="3933350"/>
              <a:ext cx="201149" cy="8930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A2853E0-F832-DA4B-A8AD-5966A430CB73}"/>
              </a:ext>
            </a:extLst>
          </p:cNvPr>
          <p:cNvSpPr txBox="1"/>
          <p:nvPr/>
        </p:nvSpPr>
        <p:spPr>
          <a:xfrm>
            <a:off x="1756293" y="5809175"/>
            <a:ext cx="5631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0070C0"/>
                </a:solidFill>
              </a:rPr>
              <a:t>How to train neural networks efficiently?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6EC3FD-CE77-154D-A172-554355C83F57}"/>
              </a:ext>
            </a:extLst>
          </p:cNvPr>
          <p:cNvGrpSpPr/>
          <p:nvPr/>
        </p:nvGrpSpPr>
        <p:grpSpPr>
          <a:xfrm>
            <a:off x="544906" y="3478124"/>
            <a:ext cx="7971700" cy="2223219"/>
            <a:chOff x="544906" y="3478124"/>
            <a:chExt cx="7971700" cy="222321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F4817C-5072-7D4B-B7C6-BF3646834316}"/>
                </a:ext>
              </a:extLst>
            </p:cNvPr>
            <p:cNvSpPr txBox="1"/>
            <p:nvPr/>
          </p:nvSpPr>
          <p:spPr>
            <a:xfrm>
              <a:off x="628650" y="3885461"/>
              <a:ext cx="5072271" cy="181588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given: function f(x), loss</a:t>
              </a:r>
            </a:p>
            <a:p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each parameter p of function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p_grad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= 0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each data point d in training data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g = gradient of loss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w.r.t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 p for d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p_grad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+= g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p += -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p_grad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*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learning_rate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4F90FD-C90D-714D-84A3-F1C7CF1E1F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6471" y="4290255"/>
              <a:ext cx="2212966" cy="3336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556DCC2-A97A-2343-BC5A-7DDAADCD0D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1872" y="4793402"/>
              <a:ext cx="1288140" cy="52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BA3A3B-50A3-0F46-826D-3974566CD813}"/>
                </a:ext>
              </a:extLst>
            </p:cNvPr>
            <p:cNvSpPr txBox="1"/>
            <p:nvPr/>
          </p:nvSpPr>
          <p:spPr>
            <a:xfrm>
              <a:off x="544906" y="3478124"/>
              <a:ext cx="403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 single “step” of gradient descent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F9652F-3CB7-6842-A5E4-08EF2BDBA32F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 flipV="1">
              <a:off x="4581011" y="3662790"/>
              <a:ext cx="2217354" cy="9611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B749798E-85A5-384E-8140-CEC9CC17D8BB}"/>
                </a:ext>
              </a:extLst>
            </p:cNvPr>
            <p:cNvSpPr/>
            <p:nvPr/>
          </p:nvSpPr>
          <p:spPr>
            <a:xfrm>
              <a:off x="6447872" y="4367085"/>
              <a:ext cx="1547918" cy="914400"/>
            </a:xfrm>
            <a:prstGeom prst="cloud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Millions!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B1098F-A7EC-0B4F-9542-8852DD0430C2}"/>
                </a:ext>
              </a:extLst>
            </p:cNvPr>
            <p:cNvSpPr txBox="1"/>
            <p:nvPr/>
          </p:nvSpPr>
          <p:spPr>
            <a:xfrm>
              <a:off x="7998515" y="4553757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/>
                <a:t>☹️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7AB0C-8635-5D4F-97F8-3845476E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27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EB41-3AA7-204D-BE1A-F380A67F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FB7B2-FFC2-5D47-807B-20E2B5301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Stochastic Gradient Descent (SGD)</a:t>
            </a:r>
            <a:r>
              <a:rPr lang="en-US" dirty="0"/>
              <a:t> approximates GD</a:t>
            </a:r>
          </a:p>
          <a:p>
            <a:pPr lvl="1"/>
            <a:r>
              <a:rPr lang="en-US" dirty="0"/>
              <a:t>Considers only a single data point for each update</a:t>
            </a:r>
          </a:p>
          <a:p>
            <a:pPr lvl="1"/>
            <a:r>
              <a:rPr lang="en-US" dirty="0"/>
              <a:t>Takes advantage of redundancy often present in data</a:t>
            </a:r>
          </a:p>
          <a:p>
            <a:pPr lvl="1"/>
            <a:r>
              <a:rPr lang="en-US" dirty="0"/>
              <a:t>Requires more parameter updates, but each iteration is faster</a:t>
            </a:r>
          </a:p>
          <a:p>
            <a:pPr lvl="1"/>
            <a:endParaRPr lang="en-US" dirty="0"/>
          </a:p>
          <a:p>
            <a:r>
              <a:rPr lang="en-US" dirty="0"/>
              <a:t>In practice, </a:t>
            </a:r>
            <a:r>
              <a:rPr lang="en-US" dirty="0">
                <a:solidFill>
                  <a:srgbClr val="00B050"/>
                </a:solidFill>
              </a:rPr>
              <a:t>mini-batch Gradient Descent</a:t>
            </a:r>
          </a:p>
          <a:p>
            <a:pPr lvl="1"/>
            <a:r>
              <a:rPr lang="en-US" dirty="0"/>
              <a:t>Use a small number of data points (10-100)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336441-6CA5-EC4B-AEC1-46C8BC8EA208}"/>
              </a:ext>
            </a:extLst>
          </p:cNvPr>
          <p:cNvGrpSpPr/>
          <p:nvPr/>
        </p:nvGrpSpPr>
        <p:grpSpPr>
          <a:xfrm>
            <a:off x="628650" y="4088680"/>
            <a:ext cx="8001130" cy="2223219"/>
            <a:chOff x="628650" y="4088680"/>
            <a:chExt cx="8001130" cy="22232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F38C06-8710-4D43-BBEB-2C6CD2C9D6BF}"/>
                </a:ext>
              </a:extLst>
            </p:cNvPr>
            <p:cNvSpPr txBox="1"/>
            <p:nvPr/>
          </p:nvSpPr>
          <p:spPr>
            <a:xfrm>
              <a:off x="712394" y="4496017"/>
              <a:ext cx="5072271" cy="181588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given: function f(x), loss</a:t>
              </a:r>
            </a:p>
            <a:p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each parameter p of function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p_grad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= 0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each data point d in </a:t>
              </a:r>
              <a:r>
                <a:rPr lang="en-US" sz="1600" b="1" u="sng" dirty="0">
                  <a:latin typeface="Consolas" panose="020B0609020204030204" pitchFamily="49" charset="0"/>
                  <a:cs typeface="Consolas" panose="020B0609020204030204" pitchFamily="49" charset="0"/>
                </a:rPr>
                <a:t>batch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g = gradient of loss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w.r.t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 p for d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p_grad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+= g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p += -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p_grad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*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learning_rate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1AFAAFA-EF11-5041-B8DA-99E26A16D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0215" y="4900811"/>
              <a:ext cx="2212966" cy="3336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8210BD-0D82-A945-A31C-ED704696EE7B}"/>
                </a:ext>
              </a:extLst>
            </p:cNvPr>
            <p:cNvSpPr txBox="1"/>
            <p:nvPr/>
          </p:nvSpPr>
          <p:spPr>
            <a:xfrm>
              <a:off x="628650" y="4088680"/>
              <a:ext cx="403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 single “step” of gradient descent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4B98838-B83E-5347-970B-5235D362A4D0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4664755" y="4273346"/>
              <a:ext cx="2217354" cy="9611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7E581460-055E-644A-8722-E0F2EB67AAEB}"/>
                </a:ext>
              </a:extLst>
            </p:cNvPr>
            <p:cNvSpPr/>
            <p:nvPr/>
          </p:nvSpPr>
          <p:spPr>
            <a:xfrm>
              <a:off x="6531616" y="4977641"/>
              <a:ext cx="1547918" cy="914400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Millions!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E768B-957B-D545-9275-D9C608AE1401}"/>
                </a:ext>
              </a:extLst>
            </p:cNvPr>
            <p:cNvSpPr txBox="1"/>
            <p:nvPr/>
          </p:nvSpPr>
          <p:spPr>
            <a:xfrm>
              <a:off x="8111689" y="5157736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/>
                <a:t>😐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DEA9C-4195-AE45-8A23-78D87209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443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5C20-03D1-A542-B5D6-65D9A79B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ACA46-B432-B644-A478-E9F75D97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Reverse-mode automatic differentiation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rgbClr val="00B050"/>
                </a:solidFill>
              </a:rPr>
              <a:t>Magic sauce</a:t>
            </a:r>
            <a:r>
              <a:rPr lang="en-US" dirty="0"/>
              <a:t>” of gradient descent &amp; deep learning</a:t>
            </a:r>
          </a:p>
          <a:p>
            <a:pPr lvl="1"/>
            <a:r>
              <a:rPr lang="en-US" dirty="0"/>
              <a:t>Automatically compute partial derivates of every parameter in NN</a:t>
            </a:r>
          </a:p>
          <a:p>
            <a:endParaRPr lang="en-US" dirty="0"/>
          </a:p>
          <a:p>
            <a:r>
              <a:rPr lang="en-US" dirty="0"/>
              <a:t>During optimization, compute gradients in almost the same order of complexity as evaluating the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B1A03FC-EDA7-8547-83C1-D09A3A2C6DAC}"/>
              </a:ext>
            </a:extLst>
          </p:cNvPr>
          <p:cNvGrpSpPr/>
          <p:nvPr/>
        </p:nvGrpSpPr>
        <p:grpSpPr>
          <a:xfrm>
            <a:off x="941942" y="3997692"/>
            <a:ext cx="7260115" cy="1882354"/>
            <a:chOff x="628650" y="2874745"/>
            <a:chExt cx="7260115" cy="1882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4794211-4D0F-2549-B7AC-9F2C5BB00881}"/>
                    </a:ext>
                  </a:extLst>
                </p:cNvPr>
                <p:cNvSpPr/>
                <p:nvPr/>
              </p:nvSpPr>
              <p:spPr>
                <a:xfrm>
                  <a:off x="1895575" y="4201609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4794211-4D0F-2549-B7AC-9F2C5BB008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575" y="4201609"/>
                  <a:ext cx="555490" cy="55549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E8E604C2-FAEB-1741-A609-1DD4DE0A9EB3}"/>
                    </a:ext>
                  </a:extLst>
                </p:cNvPr>
                <p:cNvSpPr/>
                <p:nvPr/>
              </p:nvSpPr>
              <p:spPr>
                <a:xfrm>
                  <a:off x="3162500" y="4201609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E8E604C2-FAEB-1741-A609-1DD4DE0A9E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500" y="4201609"/>
                  <a:ext cx="555490" cy="55549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289BB76-9DF6-0043-B4D9-21BAB302D671}"/>
                </a:ext>
              </a:extLst>
            </p:cNvPr>
            <p:cNvCxnSpPr>
              <a:cxnSpLocks/>
              <a:stCxn id="63" idx="6"/>
              <a:endCxn id="56" idx="2"/>
            </p:cNvCxnSpPr>
            <p:nvPr/>
          </p:nvCxnSpPr>
          <p:spPr>
            <a:xfrm>
              <a:off x="1184140" y="4479354"/>
              <a:ext cx="7114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7871889-39E2-0C4B-9828-A4C94FF984C3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>
            <a:xfrm>
              <a:off x="2451065" y="4479354"/>
              <a:ext cx="7114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D0DCB-A212-0947-A5CD-C5492162597A}"/>
                </a:ext>
              </a:extLst>
            </p:cNvPr>
            <p:cNvCxnSpPr>
              <a:cxnSpLocks/>
              <a:stCxn id="57" idx="6"/>
              <a:endCxn id="64" idx="2"/>
            </p:cNvCxnSpPr>
            <p:nvPr/>
          </p:nvCxnSpPr>
          <p:spPr>
            <a:xfrm>
              <a:off x="3717990" y="4479354"/>
              <a:ext cx="71143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3D314F5-5076-8244-B24B-7E66F55FC971}"/>
                    </a:ext>
                  </a:extLst>
                </p:cNvPr>
                <p:cNvSpPr/>
                <p:nvPr/>
              </p:nvSpPr>
              <p:spPr>
                <a:xfrm>
                  <a:off x="628650" y="4201609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3D314F5-5076-8244-B24B-7E66F55FC9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201609"/>
                  <a:ext cx="555490" cy="55549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858F7BE-8FC6-FC42-8C42-3252CA691A95}"/>
                    </a:ext>
                  </a:extLst>
                </p:cNvPr>
                <p:cNvSpPr/>
                <p:nvPr/>
              </p:nvSpPr>
              <p:spPr>
                <a:xfrm>
                  <a:off x="4429424" y="4201609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858F7BE-8FC6-FC42-8C42-3252CA691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424" y="4201609"/>
                  <a:ext cx="555490" cy="55549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0BE9418-CACE-8248-B83E-DC5558A074F5}"/>
                    </a:ext>
                  </a:extLst>
                </p:cNvPr>
                <p:cNvSpPr/>
                <p:nvPr/>
              </p:nvSpPr>
              <p:spPr>
                <a:xfrm>
                  <a:off x="1895575" y="2874745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0BE9418-CACE-8248-B83E-DC5558A074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575" y="2874745"/>
                  <a:ext cx="555490" cy="55549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B5D117E-B8C2-CF46-B10D-69A74EAC2867}"/>
                </a:ext>
              </a:extLst>
            </p:cNvPr>
            <p:cNvCxnSpPr>
              <a:cxnSpLocks/>
              <a:stCxn id="65" idx="4"/>
              <a:endCxn id="56" idx="0"/>
            </p:cNvCxnSpPr>
            <p:nvPr/>
          </p:nvCxnSpPr>
          <p:spPr>
            <a:xfrm>
              <a:off x="2173320" y="3430235"/>
              <a:ext cx="0" cy="7713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215954B-3A02-D546-8BA3-DD46A94026D8}"/>
                    </a:ext>
                  </a:extLst>
                </p:cNvPr>
                <p:cNvSpPr/>
                <p:nvPr/>
              </p:nvSpPr>
              <p:spPr>
                <a:xfrm>
                  <a:off x="3153617" y="2874745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215954B-3A02-D546-8BA3-DD46A9402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3617" y="2874745"/>
                  <a:ext cx="555490" cy="55549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60C64AE-2815-0F43-976D-B88227F649C0}"/>
                </a:ext>
              </a:extLst>
            </p:cNvPr>
            <p:cNvCxnSpPr>
              <a:cxnSpLocks/>
              <a:stCxn id="67" idx="4"/>
              <a:endCxn id="57" idx="0"/>
            </p:cNvCxnSpPr>
            <p:nvPr/>
          </p:nvCxnSpPr>
          <p:spPr>
            <a:xfrm>
              <a:off x="3431362" y="3430235"/>
              <a:ext cx="8883" cy="7713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9FD86630-EC86-B647-8261-150482F38687}"/>
                    </a:ext>
                  </a:extLst>
                </p:cNvPr>
                <p:cNvSpPr/>
                <p:nvPr/>
              </p:nvSpPr>
              <p:spPr>
                <a:xfrm>
                  <a:off x="7198054" y="4201609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_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9FD86630-EC86-B647-8261-150482F3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054" y="4201609"/>
                  <a:ext cx="555490" cy="55549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CE278B61-4B10-7047-BCDE-7F0EEBAA5C36}"/>
                    </a:ext>
                  </a:extLst>
                </p:cNvPr>
                <p:cNvSpPr/>
                <p:nvPr/>
              </p:nvSpPr>
              <p:spPr>
                <a:xfrm>
                  <a:off x="5696348" y="4201609"/>
                  <a:ext cx="790272" cy="55549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CE278B61-4B10-7047-BCDE-7F0EEBAA5C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348" y="4201609"/>
                  <a:ext cx="790272" cy="55549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95956D6-92D7-3748-8D2A-D2758AEBFC69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>
              <a:off x="4984914" y="4479354"/>
              <a:ext cx="71143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D0E8E9F-5EE5-0F48-A1DC-712F0B6269CE}"/>
                </a:ext>
              </a:extLst>
            </p:cNvPr>
            <p:cNvCxnSpPr>
              <a:cxnSpLocks/>
              <a:stCxn id="76" idx="2"/>
              <a:endCxn id="77" idx="3"/>
            </p:cNvCxnSpPr>
            <p:nvPr/>
          </p:nvCxnSpPr>
          <p:spPr>
            <a:xfrm flipH="1">
              <a:off x="6486620" y="4479354"/>
              <a:ext cx="71143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21EB89A-94FB-A94F-A921-87BF3A6EFC6D}"/>
                </a:ext>
              </a:extLst>
            </p:cNvPr>
            <p:cNvSpPr txBox="1"/>
            <p:nvPr/>
          </p:nvSpPr>
          <p:spPr>
            <a:xfrm>
              <a:off x="4272292" y="381592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B0BD99A-0ACB-614A-BDE4-0D9D4931C7E0}"/>
                </a:ext>
              </a:extLst>
            </p:cNvPr>
            <p:cNvSpPr txBox="1"/>
            <p:nvPr/>
          </p:nvSpPr>
          <p:spPr>
            <a:xfrm>
              <a:off x="7062833" y="3815922"/>
              <a:ext cx="825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Target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3418C-D06E-594C-A3BC-D85A87AE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1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25B35-2AFC-E743-965D-8A075C91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BA67DB-ECCA-514C-BE38-81B2C0132C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Each basic operation is associated with a gradient operation</a:t>
                </a:r>
              </a:p>
              <a:p>
                <a:pPr lvl="1"/>
                <a:r>
                  <a:rPr lang="en-US" dirty="0"/>
                  <a:t>Use chain rule to compute derivative of loss </a:t>
                </a:r>
                <a:r>
                  <a:rPr lang="en-US" dirty="0" err="1"/>
                  <a:t>w.r.t</a:t>
                </a:r>
                <a:r>
                  <a:rPr lang="en-US" dirty="0"/>
                  <a:t>. operation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</m:oMath>
                </a14:m>
                <a:endParaRPr lang="en-US" sz="2800" dirty="0"/>
              </a:p>
              <a:p>
                <a:pPr lvl="1"/>
                <a:r>
                  <a:rPr lang="en-US" dirty="0"/>
                  <a:t>Efficient by computing and reusing intermediate partial derivates</a:t>
                </a:r>
              </a:p>
              <a:p>
                <a:r>
                  <a:rPr lang="en-US" dirty="0"/>
                  <a:t>During SGD, all parameters can be updated in one swoop</a:t>
                </a:r>
              </a:p>
              <a:p>
                <a:pPr lvl="1"/>
                <a:r>
                  <a:rPr lang="en-US" dirty="0">
                    <a:solidFill>
                      <a:srgbClr val="00B050"/>
                    </a:solidFill>
                  </a:rPr>
                  <a:t>Learning rate</a:t>
                </a:r>
                <a:r>
                  <a:rPr lang="en-US" dirty="0"/>
                  <a:t> controls amount of update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BA67DB-ECCA-514C-BE38-81B2C0132C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216" r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9CB888C-85A0-E643-BD87-86E9CF17004A}"/>
                  </a:ext>
                </a:extLst>
              </p:cNvPr>
              <p:cNvSpPr/>
              <p:nvPr/>
            </p:nvSpPr>
            <p:spPr>
              <a:xfrm>
                <a:off x="2208867" y="5324556"/>
                <a:ext cx="555490" cy="555490"/>
              </a:xfrm>
              <a:prstGeom prst="ellipse">
                <a:avLst/>
              </a:prstGeom>
              <a:solidFill>
                <a:schemeClr val="bg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9CB888C-85A0-E643-BD87-86E9CF170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67" y="5324556"/>
                <a:ext cx="555490" cy="55549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5C163E1-86EB-4041-B145-D0D6089D20E1}"/>
                  </a:ext>
                </a:extLst>
              </p:cNvPr>
              <p:cNvSpPr/>
              <p:nvPr/>
            </p:nvSpPr>
            <p:spPr>
              <a:xfrm>
                <a:off x="3475792" y="5324556"/>
                <a:ext cx="555490" cy="555490"/>
              </a:xfrm>
              <a:prstGeom prst="ellipse">
                <a:avLst/>
              </a:prstGeom>
              <a:solidFill>
                <a:schemeClr val="bg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5C163E1-86EB-4041-B145-D0D6089D2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792" y="5324556"/>
                <a:ext cx="555490" cy="55549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FBCDF6-D058-9944-A4DA-A37790435A44}"/>
              </a:ext>
            </a:extLst>
          </p:cNvPr>
          <p:cNvCxnSpPr>
            <a:cxnSpLocks/>
            <a:stCxn id="28" idx="6"/>
            <a:endCxn id="23" idx="2"/>
          </p:cNvCxnSpPr>
          <p:nvPr/>
        </p:nvCxnSpPr>
        <p:spPr>
          <a:xfrm>
            <a:off x="1497432" y="5602301"/>
            <a:ext cx="71143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9135E98-9633-C145-A02C-F7AB95217A6B}"/>
                  </a:ext>
                </a:extLst>
              </p:cNvPr>
              <p:cNvSpPr/>
              <p:nvPr/>
            </p:nvSpPr>
            <p:spPr>
              <a:xfrm>
                <a:off x="941942" y="5324556"/>
                <a:ext cx="555490" cy="55549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9135E98-9633-C145-A02C-F7AB95217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2" y="5324556"/>
                <a:ext cx="555490" cy="55549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3BD968-0C82-2940-B284-873C6F479BEF}"/>
                  </a:ext>
                </a:extLst>
              </p:cNvPr>
              <p:cNvSpPr/>
              <p:nvPr/>
            </p:nvSpPr>
            <p:spPr>
              <a:xfrm>
                <a:off x="4742716" y="5324556"/>
                <a:ext cx="555490" cy="55549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3BD968-0C82-2940-B284-873C6F479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16" y="5324556"/>
                <a:ext cx="555490" cy="55549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F3DEDBA-6FC2-CA4D-A9AD-7F8301441466}"/>
                  </a:ext>
                </a:extLst>
              </p:cNvPr>
              <p:cNvSpPr/>
              <p:nvPr/>
            </p:nvSpPr>
            <p:spPr>
              <a:xfrm>
                <a:off x="2208867" y="3997692"/>
                <a:ext cx="555490" cy="555490"/>
              </a:xfrm>
              <a:prstGeom prst="ellipse">
                <a:avLst/>
              </a:prstGeom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F3DEDBA-6FC2-CA4D-A9AD-7F8301441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67" y="3997692"/>
                <a:ext cx="555490" cy="55549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9F7467F-DF2C-EB48-A783-54897B5C3E99}"/>
                  </a:ext>
                </a:extLst>
              </p:cNvPr>
              <p:cNvSpPr/>
              <p:nvPr/>
            </p:nvSpPr>
            <p:spPr>
              <a:xfrm>
                <a:off x="3466909" y="3997692"/>
                <a:ext cx="555490" cy="555490"/>
              </a:xfrm>
              <a:prstGeom prst="ellipse">
                <a:avLst/>
              </a:prstGeom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9F7467F-DF2C-EB48-A783-54897B5C3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09" y="3997692"/>
                <a:ext cx="555490" cy="55549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4FAEF6-6027-8842-BF65-8790E1093EFA}"/>
                  </a:ext>
                </a:extLst>
              </p:cNvPr>
              <p:cNvSpPr/>
              <p:nvPr/>
            </p:nvSpPr>
            <p:spPr>
              <a:xfrm>
                <a:off x="7511346" y="5324556"/>
                <a:ext cx="555490" cy="55549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_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4FAEF6-6027-8842-BF65-8790E1093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346" y="5324556"/>
                <a:ext cx="555490" cy="55549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774356D-3599-4E46-8341-05449708792D}"/>
                  </a:ext>
                </a:extLst>
              </p:cNvPr>
              <p:cNvSpPr/>
              <p:nvPr/>
            </p:nvSpPr>
            <p:spPr>
              <a:xfrm>
                <a:off x="6009640" y="5324556"/>
                <a:ext cx="790272" cy="555490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774356D-3599-4E46-8341-054497087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640" y="5324556"/>
                <a:ext cx="790272" cy="5554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D9817A-62AA-0B47-AA40-7D34527D3836}"/>
              </a:ext>
            </a:extLst>
          </p:cNvPr>
          <p:cNvCxnSpPr>
            <a:cxnSpLocks/>
            <a:stCxn id="34" idx="2"/>
            <a:endCxn id="35" idx="3"/>
          </p:cNvCxnSpPr>
          <p:nvPr/>
        </p:nvCxnSpPr>
        <p:spPr>
          <a:xfrm flipH="1">
            <a:off x="6799912" y="5602301"/>
            <a:ext cx="71143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4058238-2762-D647-AF3A-C197C84774C3}"/>
              </a:ext>
            </a:extLst>
          </p:cNvPr>
          <p:cNvSpPr txBox="1"/>
          <p:nvPr/>
        </p:nvSpPr>
        <p:spPr>
          <a:xfrm>
            <a:off x="4585584" y="49388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F1351B-4823-4949-9DFA-658184B82A23}"/>
              </a:ext>
            </a:extLst>
          </p:cNvPr>
          <p:cNvSpPr txBox="1"/>
          <p:nvPr/>
        </p:nvSpPr>
        <p:spPr>
          <a:xfrm>
            <a:off x="7376125" y="4938869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AB069-F64A-6C43-8946-417E88400E30}"/>
              </a:ext>
            </a:extLst>
          </p:cNvPr>
          <p:cNvCxnSpPr>
            <a:stCxn id="35" idx="1"/>
            <a:endCxn id="29" idx="6"/>
          </p:cNvCxnSpPr>
          <p:nvPr/>
        </p:nvCxnSpPr>
        <p:spPr>
          <a:xfrm flipH="1">
            <a:off x="5298206" y="5602301"/>
            <a:ext cx="711434" cy="0"/>
          </a:xfrm>
          <a:prstGeom prst="straightConnector1">
            <a:avLst/>
          </a:prstGeom>
          <a:ln w="25400">
            <a:solidFill>
              <a:srgbClr val="FF40FF"/>
            </a:solidFill>
            <a:prstDash val="sysDot"/>
            <a:tailEnd type="arrow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B48F2A-5229-A742-AD73-B48823F87DD1}"/>
              </a:ext>
            </a:extLst>
          </p:cNvPr>
          <p:cNvCxnSpPr>
            <a:cxnSpLocks/>
            <a:stCxn id="29" idx="2"/>
            <a:endCxn id="24" idx="6"/>
          </p:cNvCxnSpPr>
          <p:nvPr/>
        </p:nvCxnSpPr>
        <p:spPr>
          <a:xfrm flipH="1">
            <a:off x="4031282" y="5602301"/>
            <a:ext cx="711434" cy="0"/>
          </a:xfrm>
          <a:prstGeom prst="straightConnector1">
            <a:avLst/>
          </a:prstGeom>
          <a:ln w="25400">
            <a:solidFill>
              <a:srgbClr val="FF40FF"/>
            </a:solidFill>
            <a:prstDash val="sysDot"/>
            <a:tailEnd type="arrow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08B410-27AE-2C4D-8563-79BDFA9EE20D}"/>
                  </a:ext>
                </a:extLst>
              </p:cNvPr>
              <p:cNvSpPr txBox="1"/>
              <p:nvPr/>
            </p:nvSpPr>
            <p:spPr>
              <a:xfrm>
                <a:off x="5421528" y="5580616"/>
                <a:ext cx="510844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08B410-27AE-2C4D-8563-79BDFA9EE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528" y="5580616"/>
                <a:ext cx="510844" cy="666336"/>
              </a:xfrm>
              <a:prstGeom prst="rect">
                <a:avLst/>
              </a:prstGeom>
              <a:blipFill>
                <a:blip r:embed="rId11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C37AC78-B474-BE42-B22E-7C3819880273}"/>
                  </a:ext>
                </a:extLst>
              </p:cNvPr>
              <p:cNvSpPr txBox="1"/>
              <p:nvPr/>
            </p:nvSpPr>
            <p:spPr>
              <a:xfrm>
                <a:off x="4154604" y="5602301"/>
                <a:ext cx="607282" cy="623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C37AC78-B474-BE42-B22E-7C3819880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04" y="5602301"/>
                <a:ext cx="607282" cy="623632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652843-A5CE-7146-A561-E08A8AF54BF7}"/>
              </a:ext>
            </a:extLst>
          </p:cNvPr>
          <p:cNvCxnSpPr>
            <a:cxnSpLocks/>
            <a:stCxn id="24" idx="2"/>
            <a:endCxn id="23" idx="6"/>
          </p:cNvCxnSpPr>
          <p:nvPr/>
        </p:nvCxnSpPr>
        <p:spPr>
          <a:xfrm flipH="1">
            <a:off x="2764357" y="5602301"/>
            <a:ext cx="711435" cy="0"/>
          </a:xfrm>
          <a:prstGeom prst="straightConnector1">
            <a:avLst/>
          </a:prstGeom>
          <a:ln w="25400">
            <a:solidFill>
              <a:srgbClr val="FF40FF"/>
            </a:solidFill>
            <a:prstDash val="sysDot"/>
            <a:tailEnd type="arrow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59765F-668F-0C4E-914F-BF42A1B44F39}"/>
                  </a:ext>
                </a:extLst>
              </p:cNvPr>
              <p:cNvSpPr txBox="1"/>
              <p:nvPr/>
            </p:nvSpPr>
            <p:spPr>
              <a:xfrm>
                <a:off x="2887680" y="5602301"/>
                <a:ext cx="607282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59765F-668F-0C4E-914F-BF42A1B4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680" y="5602301"/>
                <a:ext cx="607282" cy="619016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B141DC-BB5A-8348-8F11-342B2904AFDF}"/>
              </a:ext>
            </a:extLst>
          </p:cNvPr>
          <p:cNvCxnSpPr>
            <a:cxnSpLocks/>
            <a:stCxn id="24" idx="0"/>
            <a:endCxn id="32" idx="4"/>
          </p:cNvCxnSpPr>
          <p:nvPr/>
        </p:nvCxnSpPr>
        <p:spPr>
          <a:xfrm flipH="1" flipV="1">
            <a:off x="3744654" y="4553182"/>
            <a:ext cx="8883" cy="771374"/>
          </a:xfrm>
          <a:prstGeom prst="straightConnector1">
            <a:avLst/>
          </a:prstGeom>
          <a:ln w="25400">
            <a:solidFill>
              <a:srgbClr val="FF40FF"/>
            </a:solidFill>
            <a:prstDash val="sysDot"/>
            <a:tailEnd type="arrow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D06B78-CE56-7141-89EE-3EF3A272881B}"/>
                  </a:ext>
                </a:extLst>
              </p:cNvPr>
              <p:cNvSpPr txBox="1"/>
              <p:nvPr/>
            </p:nvSpPr>
            <p:spPr>
              <a:xfrm>
                <a:off x="3725924" y="4629361"/>
                <a:ext cx="51648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D06B78-CE56-7141-89EE-3EF3A272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24" y="4629361"/>
                <a:ext cx="516488" cy="619016"/>
              </a:xfrm>
              <a:prstGeom prst="rect">
                <a:avLst/>
              </a:prstGeom>
              <a:blipFill>
                <a:blip r:embed="rId1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E7C3CB8-04F5-F04C-A0F3-90FF5FEDB6EA}"/>
              </a:ext>
            </a:extLst>
          </p:cNvPr>
          <p:cNvCxnSpPr>
            <a:cxnSpLocks/>
            <a:stCxn id="23" idx="0"/>
            <a:endCxn id="30" idx="4"/>
          </p:cNvCxnSpPr>
          <p:nvPr/>
        </p:nvCxnSpPr>
        <p:spPr>
          <a:xfrm flipV="1">
            <a:off x="2486612" y="4553182"/>
            <a:ext cx="0" cy="771374"/>
          </a:xfrm>
          <a:prstGeom prst="straightConnector1">
            <a:avLst/>
          </a:prstGeom>
          <a:ln w="25400">
            <a:solidFill>
              <a:srgbClr val="FF40FF"/>
            </a:solidFill>
            <a:prstDash val="sysDot"/>
            <a:tailEnd type="arrow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1ED905-7ECF-DD43-AA49-FD3F7B72A949}"/>
                  </a:ext>
                </a:extLst>
              </p:cNvPr>
              <p:cNvSpPr txBox="1"/>
              <p:nvPr/>
            </p:nvSpPr>
            <p:spPr>
              <a:xfrm>
                <a:off x="2492307" y="4637872"/>
                <a:ext cx="601447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1ED905-7ECF-DD43-AA49-FD3F7B72A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307" y="4637872"/>
                <a:ext cx="601447" cy="619016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2338-C824-4643-92F3-77C7C8FDD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97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7E0A-4C5A-D741-8F7A-E1BE4187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ECD7B-59E8-424F-AD74-4E649DD51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RNNs – </a:t>
            </a:r>
            <a:r>
              <a:rPr lang="en-US" dirty="0">
                <a:solidFill>
                  <a:srgbClr val="00B050"/>
                </a:solidFill>
              </a:rPr>
              <a:t>Backpropagation Through Time</a:t>
            </a:r>
            <a:r>
              <a:rPr lang="en-US" dirty="0"/>
              <a:t> (BPTT)</a:t>
            </a:r>
          </a:p>
          <a:p>
            <a:pPr lvl="1"/>
            <a:r>
              <a:rPr lang="en-US" dirty="0"/>
              <a:t>“Indefinite length”, unroll into multi-layer FFNNs and backprop</a:t>
            </a:r>
          </a:p>
          <a:p>
            <a:pPr lvl="1"/>
            <a:r>
              <a:rPr lang="en-US" dirty="0"/>
              <a:t>Problem: Due to multiplication, run into either exploding (&gt; 1) or vanishing (&lt; 1) gradients</a:t>
            </a:r>
          </a:p>
          <a:p>
            <a:pPr lvl="1"/>
            <a:r>
              <a:rPr lang="en-US" dirty="0"/>
              <a:t>In practice, </a:t>
            </a:r>
            <a:r>
              <a:rPr lang="en-US" dirty="0">
                <a:solidFill>
                  <a:srgbClr val="00B050"/>
                </a:solidFill>
              </a:rPr>
              <a:t>Truncated BPTT</a:t>
            </a:r>
            <a:r>
              <a:rPr lang="en-US" dirty="0"/>
              <a:t> – build RNN with fixed-length and backprop till length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A18A1E-3818-3540-A288-1425E59CBA87}"/>
              </a:ext>
            </a:extLst>
          </p:cNvPr>
          <p:cNvGrpSpPr/>
          <p:nvPr/>
        </p:nvGrpSpPr>
        <p:grpSpPr>
          <a:xfrm>
            <a:off x="628650" y="1924494"/>
            <a:ext cx="8008234" cy="1976997"/>
            <a:chOff x="846558" y="1911242"/>
            <a:chExt cx="8008234" cy="19769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D0FB93-6C4A-3A47-BFA9-C86CAF857B6B}"/>
                </a:ext>
              </a:extLst>
            </p:cNvPr>
            <p:cNvSpPr txBox="1"/>
            <p:nvPr/>
          </p:nvSpPr>
          <p:spPr>
            <a:xfrm>
              <a:off x="930302" y="2318579"/>
              <a:ext cx="5520917" cy="15696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given: function f(x), loss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grad = 0</a:t>
              </a:r>
            </a:p>
            <a:p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each data point d in </a:t>
              </a:r>
              <a:r>
                <a:rPr lang="en-US" sz="1600" b="1" u="sng" dirty="0">
                  <a:latin typeface="Consolas" panose="020B0609020204030204" pitchFamily="49" charset="0"/>
                  <a:cs typeface="Consolas" panose="020B0609020204030204" pitchFamily="49" charset="0"/>
                </a:rPr>
                <a:t>batch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g = gradient of loss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w.r.t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 each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param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for d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grad += g</a:t>
              </a:r>
            </a:p>
            <a:p>
              <a:r>
                <a:rPr lang="en-US" sz="1600" b="1" u="sng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backprop_gradients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(grad)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DA06E2-BD6B-1C4E-BDD1-319D1A159DAA}"/>
                </a:ext>
              </a:extLst>
            </p:cNvPr>
            <p:cNvSpPr txBox="1"/>
            <p:nvPr/>
          </p:nvSpPr>
          <p:spPr>
            <a:xfrm>
              <a:off x="846558" y="1911242"/>
              <a:ext cx="403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 single “step” of gradient descent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749B3B0-2A7C-2E40-A398-CAF829E727F6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 flipV="1">
              <a:off x="4882663" y="2095908"/>
              <a:ext cx="2217354" cy="9611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5E58446E-6542-7544-96E8-AF4F76280C62}"/>
                </a:ext>
              </a:extLst>
            </p:cNvPr>
            <p:cNvSpPr/>
            <p:nvPr/>
          </p:nvSpPr>
          <p:spPr>
            <a:xfrm>
              <a:off x="6749524" y="2800203"/>
              <a:ext cx="1547918" cy="914400"/>
            </a:xfrm>
            <a:prstGeom prst="cloud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Millions!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21319B-104A-C34A-B73E-A531B416F100}"/>
                </a:ext>
              </a:extLst>
            </p:cNvPr>
            <p:cNvSpPr txBox="1"/>
            <p:nvPr/>
          </p:nvSpPr>
          <p:spPr>
            <a:xfrm>
              <a:off x="8336701" y="3011181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/>
                <a:t>🙂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05189B-4365-8440-9E86-67AC90E4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730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B7C1-DCFB-A147-9D7C-50AE16B0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3A2E-5F78-4B43-82FA-359943CBC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Add training operation to loss function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automatically adds backpropagation operations</a:t>
            </a:r>
          </a:p>
          <a:p>
            <a:r>
              <a:rPr lang="en-US" dirty="0"/>
              <a:t>Create a </a:t>
            </a:r>
            <a:r>
              <a:rPr lang="en-US" dirty="0" err="1"/>
              <a:t>Tensorflow</a:t>
            </a:r>
            <a:r>
              <a:rPr lang="en-US" dirty="0"/>
              <a:t> “session” to initialize variables</a:t>
            </a:r>
          </a:p>
          <a:p>
            <a:r>
              <a:rPr lang="en-US" dirty="0"/>
              <a:t>Feed mini-batches for each iteration as dictionary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E5968-605A-E641-958D-188894841599}"/>
              </a:ext>
            </a:extLst>
          </p:cNvPr>
          <p:cNvSpPr txBox="1"/>
          <p:nvPr/>
        </p:nvSpPr>
        <p:spPr>
          <a:xfrm>
            <a:off x="887896" y="3370627"/>
            <a:ext cx="7407965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y_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tf.placeholder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(tf.int32,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rnn_length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], ...)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step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tf.train.GradientDescentOptimizer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(0.5).minimize(loss)</a:t>
            </a:r>
          </a:p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tf.global_variables_initializer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().run()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epoch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(50):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batches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get_mini_batches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batches: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(step,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feed_dict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={x: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y_: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2FB08-8257-D949-88E5-33DC0BEA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11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22BA-6676-4C49-A487-730683DE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Character-level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F265D-0549-1A40-93BF-282AC466C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Training an RNN on Linux source to generate code character-by-character</a:t>
            </a:r>
          </a:p>
          <a:p>
            <a:endParaRPr lang="en-US" dirty="0"/>
          </a:p>
          <a:p>
            <a:r>
              <a:rPr lang="en-US" dirty="0"/>
              <a:t>Token level model may be easier or difficult</a:t>
            </a:r>
          </a:p>
          <a:p>
            <a:pPr lvl="1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Character vocabulary (ASCII) is simpler than token vocabulary</a:t>
            </a:r>
          </a:p>
          <a:p>
            <a:pPr lvl="1">
              <a:buClr>
                <a:srgbClr val="FF0000"/>
              </a:buClr>
              <a:buSzPct val="120000"/>
              <a:buFont typeface="System Font Regular"/>
              <a:buChar char="-"/>
            </a:pPr>
            <a:r>
              <a:rPr lang="en-US" dirty="0"/>
              <a:t>Character model could generate malformed keywords (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,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/>
              <a:t>, etc.) but token model would not</a:t>
            </a:r>
          </a:p>
          <a:p>
            <a:endParaRPr lang="en-US" dirty="0"/>
          </a:p>
          <a:p>
            <a:r>
              <a:rPr lang="en-US" dirty="0"/>
              <a:t>Nevertheless, interesting model to consider as example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karpathy.github.io</a:t>
            </a:r>
            <a:r>
              <a:rPr lang="en-US" dirty="0">
                <a:hlinkClick r:id="rId2"/>
              </a:rPr>
              <a:t>/2015/05/21/</a:t>
            </a:r>
            <a:r>
              <a:rPr lang="en-US" dirty="0" err="1">
                <a:hlinkClick r:id="rId2"/>
              </a:rPr>
              <a:t>rnn</a:t>
            </a:r>
            <a:r>
              <a:rPr lang="en-US" dirty="0">
                <a:hlinkClick r:id="rId2"/>
              </a:rPr>
              <a:t>-effectiveness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03F7F-89D5-114B-BA6B-B80E8C9E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3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773285-B0C8-C243-B193-9C3189F32706}"/>
              </a:ext>
            </a:extLst>
          </p:cNvPr>
          <p:cNvSpPr txBox="1"/>
          <p:nvPr/>
        </p:nvSpPr>
        <p:spPr>
          <a:xfrm>
            <a:off x="397564" y="197206"/>
            <a:ext cx="8416086" cy="6463308"/>
          </a:xfrm>
          <a:prstGeom prst="rect">
            <a:avLst/>
          </a:prstGeom>
          <a:solidFill>
            <a:srgbClr val="EEEEFE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do_command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seq_file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*m,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*v)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column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(state)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int_state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(in_8(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ch_flags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(k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pipe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in_use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UMXTHREAD_UNCCA)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((count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0x00000000fffffff8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(count ==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sub(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ppc_md.kexec_handle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pipe_set_bytes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9999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Free our user pages pointer to place camera if all dash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subsystem_info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of_changes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[PAGE_SIZE];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rek_controls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(offset,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soffset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9999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Now we want to deliberately put it to device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control_check_polarity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context,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699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 COUNTER;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seq_puts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"policy 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AD931-DFC9-9649-9EEE-A3A122EE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 to the Bayou framework</a:t>
            </a:r>
          </a:p>
          <a:p>
            <a:pPr lvl="1"/>
            <a:r>
              <a:rPr lang="en-US" dirty="0" err="1"/>
              <a:t>BayouSynth</a:t>
            </a:r>
            <a:endParaRPr lang="en-US" dirty="0"/>
          </a:p>
          <a:p>
            <a:pPr lvl="1"/>
            <a:r>
              <a:rPr lang="en-US" dirty="0"/>
              <a:t>Underlying probabilistic model</a:t>
            </a:r>
          </a:p>
          <a:p>
            <a:pPr lvl="1"/>
            <a:r>
              <a:rPr lang="en-US" dirty="0" err="1"/>
              <a:t>BayouDebug</a:t>
            </a:r>
            <a:endParaRPr lang="en-US" dirty="0"/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/>
              <a:t>Implementing </a:t>
            </a:r>
            <a:r>
              <a:rPr lang="en-US" b="1" dirty="0" err="1"/>
              <a:t>BayouSynth</a:t>
            </a:r>
            <a:r>
              <a:rPr lang="en-US" b="1" dirty="0"/>
              <a:t> with deep neural networks</a:t>
            </a:r>
          </a:p>
          <a:p>
            <a:pPr lvl="1"/>
            <a:r>
              <a:rPr lang="en-US" dirty="0"/>
              <a:t>Feed-forward Neural Network</a:t>
            </a:r>
          </a:p>
          <a:p>
            <a:pPr lvl="1"/>
            <a:r>
              <a:rPr lang="en-US" dirty="0"/>
              <a:t>Recurrent Neural Network</a:t>
            </a:r>
          </a:p>
          <a:p>
            <a:pPr lvl="1"/>
            <a:r>
              <a:rPr lang="en-US" b="1" dirty="0"/>
              <a:t>The Encoder-Decoder architecture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Gaussian Encoder-Decoder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Type-directed synthesis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BayouDebug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Latent Dirichlet Allocation and Topic-Conditioned RNN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405A8-8F84-D24C-8D0D-1AB07968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71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38B0-B20F-E141-915F-218FEF47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8FB900-7C93-7B4A-BAA5-FDCE55880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RNNs can learn to model generation of sequences of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Prog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Prog is a sequence of tokens/characters</a:t>
                </a:r>
              </a:p>
              <a:p>
                <a:pPr lvl="1"/>
                <a:r>
                  <a:rPr lang="en-US" dirty="0"/>
                  <a:t>For synthesis we need a </a:t>
                </a:r>
                <a:r>
                  <a:rPr lang="en-US" dirty="0">
                    <a:solidFill>
                      <a:srgbClr val="00B050"/>
                    </a:solidFill>
                  </a:rPr>
                  <a:t>conditional</a:t>
                </a:r>
                <a:r>
                  <a:rPr lang="en-US" dirty="0"/>
                  <a:t> generative model</a:t>
                </a:r>
              </a:p>
              <a:p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00B050"/>
                    </a:solidFill>
                  </a:rPr>
                  <a:t>condition</a:t>
                </a:r>
                <a:r>
                  <a:rPr lang="en-US" dirty="0"/>
                  <a:t> an RNN to generate sequences based on some input?</a:t>
                </a:r>
              </a:p>
              <a:p>
                <a:pPr lvl="1"/>
                <a:r>
                  <a:rPr lang="en-US" dirty="0"/>
                  <a:t>Specifically, can we make an RNN learn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We can then condition the generation of code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evidence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b="1" i="1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b="1" i="1" dirty="0">
                    <a:solidFill>
                      <a:srgbClr val="0070C0"/>
                    </a:solidFill>
                  </a:rPr>
                  <a:t>Encoder-Decoder architecture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Often used in Neural Machine Translation (NMT)</a:t>
                </a:r>
              </a:p>
              <a:p>
                <a:pPr lvl="1"/>
                <a:r>
                  <a:rPr lang="en-US" dirty="0"/>
                  <a:t>Google translate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8FB900-7C93-7B4A-BAA5-FDCE55880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216" r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79277-6856-C74F-92C3-E5FD4AA7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68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 to the Bayou framework</a:t>
            </a:r>
          </a:p>
          <a:p>
            <a:pPr lvl="1"/>
            <a:r>
              <a:rPr lang="en-US" dirty="0" err="1"/>
              <a:t>BayouSynth</a:t>
            </a:r>
            <a:endParaRPr lang="en-US" dirty="0"/>
          </a:p>
          <a:p>
            <a:pPr lvl="1"/>
            <a:r>
              <a:rPr lang="en-US" dirty="0"/>
              <a:t>Underlying probabilistic model</a:t>
            </a:r>
          </a:p>
          <a:p>
            <a:pPr lvl="1"/>
            <a:r>
              <a:rPr lang="en-US" dirty="0" err="1"/>
              <a:t>BayouDebug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Implementing </a:t>
            </a:r>
            <a:r>
              <a:rPr lang="en-US" dirty="0" err="1"/>
              <a:t>BayouSynth</a:t>
            </a:r>
            <a:r>
              <a:rPr lang="en-US" dirty="0"/>
              <a:t> with deep neural networks</a:t>
            </a:r>
          </a:p>
          <a:p>
            <a:pPr lvl="1"/>
            <a:r>
              <a:rPr lang="en-US" dirty="0"/>
              <a:t>Feed-forward Neural Network</a:t>
            </a:r>
          </a:p>
          <a:p>
            <a:pPr lvl="1"/>
            <a:r>
              <a:rPr lang="en-US" dirty="0"/>
              <a:t>Recurrent Neural Network</a:t>
            </a:r>
          </a:p>
          <a:p>
            <a:pPr lvl="1"/>
            <a:r>
              <a:rPr lang="en-US" dirty="0"/>
              <a:t>The Encoder-Decoder architecture</a:t>
            </a:r>
          </a:p>
          <a:p>
            <a:pPr lvl="1"/>
            <a:r>
              <a:rPr lang="en-US" dirty="0"/>
              <a:t>Gaussian Encoder-Decoder</a:t>
            </a:r>
          </a:p>
          <a:p>
            <a:pPr lvl="1"/>
            <a:r>
              <a:rPr lang="en-US" dirty="0"/>
              <a:t>Type-directed synthesis</a:t>
            </a:r>
          </a:p>
          <a:p>
            <a:pPr lvl="1"/>
            <a:endParaRPr lang="en-US" dirty="0"/>
          </a:p>
          <a:p>
            <a:r>
              <a:rPr lang="en-US" dirty="0"/>
              <a:t>Implementing </a:t>
            </a:r>
            <a:r>
              <a:rPr lang="en-US" dirty="0" err="1"/>
              <a:t>BayouDebug</a:t>
            </a:r>
            <a:endParaRPr lang="en-US" dirty="0"/>
          </a:p>
          <a:p>
            <a:pPr lvl="1"/>
            <a:r>
              <a:rPr lang="en-US" dirty="0"/>
              <a:t>Latent Dirichlet Allocation and Topic-Conditioned RNN</a:t>
            </a:r>
          </a:p>
          <a:p>
            <a:pPr lvl="1"/>
            <a:endParaRPr lang="en-US" dirty="0"/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135E1-21F0-8646-85D8-3FA8B739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058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92EF-A11D-4348-8B7C-4431A828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8B5EF6-15FF-6449-B8D2-B1E6FEFA0C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Key insight: To learn a conditional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an encoder network to encode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a hidden state</a:t>
                </a:r>
              </a:p>
              <a:p>
                <a:pPr lvl="1"/>
                <a:r>
                  <a:rPr lang="en-US" dirty="0"/>
                  <a:t>Use a decoder network to generate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the encoded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8B5EF6-15FF-6449-B8D2-B1E6FEFA0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EB2CB657-ECCB-8A4D-9962-DE9E05B489A0}"/>
              </a:ext>
            </a:extLst>
          </p:cNvPr>
          <p:cNvGrpSpPr/>
          <p:nvPr/>
        </p:nvGrpSpPr>
        <p:grpSpPr>
          <a:xfrm>
            <a:off x="222293" y="2141000"/>
            <a:ext cx="8478147" cy="2530521"/>
            <a:chOff x="222293" y="2141000"/>
            <a:chExt cx="8478147" cy="25305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EF75AE83-048A-AB41-A022-863BD4977A94}"/>
                    </a:ext>
                  </a:extLst>
                </p:cNvPr>
                <p:cNvSpPr/>
                <p:nvPr/>
              </p:nvSpPr>
              <p:spPr>
                <a:xfrm>
                  <a:off x="1898320" y="2141000"/>
                  <a:ext cx="2676939" cy="1762539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EF75AE83-048A-AB41-A022-863BD4977A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320" y="2141000"/>
                  <a:ext cx="2676939" cy="1762539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7F54393-09B1-DB41-91CC-177D68EB53CC}"/>
                    </a:ext>
                  </a:extLst>
                </p:cNvPr>
                <p:cNvSpPr/>
                <p:nvPr/>
              </p:nvSpPr>
              <p:spPr>
                <a:xfrm>
                  <a:off x="2071112" y="3147630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7F54393-09B1-DB41-91CC-177D68EB53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112" y="3147630"/>
                  <a:ext cx="555490" cy="55549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42C1667-BBEE-FA4F-B331-426DB2210A4F}"/>
                    </a:ext>
                  </a:extLst>
                </p:cNvPr>
                <p:cNvSpPr/>
                <p:nvPr/>
              </p:nvSpPr>
              <p:spPr>
                <a:xfrm>
                  <a:off x="2980227" y="3147630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42C1667-BBEE-FA4F-B331-426DB2210A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227" y="3147630"/>
                  <a:ext cx="555490" cy="55549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990A92-4821-3A45-A33C-4F95D59AB290}"/>
                    </a:ext>
                  </a:extLst>
                </p:cNvPr>
                <p:cNvSpPr/>
                <p:nvPr/>
              </p:nvSpPr>
              <p:spPr>
                <a:xfrm>
                  <a:off x="3889342" y="3147630"/>
                  <a:ext cx="555490" cy="555490"/>
                </a:xfrm>
                <a:prstGeom prst="ellipse">
                  <a:avLst/>
                </a:prstGeom>
                <a:solidFill>
                  <a:schemeClr val="bg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4990A92-4821-3A45-A33C-4F95D59AB2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342" y="3147630"/>
                  <a:ext cx="555490" cy="55549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AE4EE7-5A2F-F142-8200-84D3D07BB986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777783" y="3425375"/>
              <a:ext cx="4554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59F98AD-A504-4246-8442-E8AC61AB9B78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2626602" y="3425375"/>
              <a:ext cx="3536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A3C9D0-260A-2F4A-A62E-A3CE02863C87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3535717" y="3425375"/>
              <a:ext cx="3536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9BC863AF-A15C-7E4B-8127-EAE260EC3CEF}"/>
                    </a:ext>
                  </a:extLst>
                </p:cNvPr>
                <p:cNvSpPr/>
                <p:nvPr/>
              </p:nvSpPr>
              <p:spPr>
                <a:xfrm>
                  <a:off x="222293" y="3147630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9BC863AF-A15C-7E4B-8127-EAE260EC3C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93" y="3147630"/>
                  <a:ext cx="555490" cy="55549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0885219-B11C-BE45-A517-A3BB4252BEDC}"/>
                    </a:ext>
                  </a:extLst>
                </p:cNvPr>
                <p:cNvSpPr/>
                <p:nvPr/>
              </p:nvSpPr>
              <p:spPr>
                <a:xfrm>
                  <a:off x="2071112" y="2246927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0885219-B11C-BE45-A517-A3BB4252BE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112" y="2246927"/>
                  <a:ext cx="555490" cy="555490"/>
                </a:xfrm>
                <a:prstGeom prst="ellipse">
                  <a:avLst/>
                </a:prstGeom>
                <a:blipFill>
                  <a:blip r:embed="rId8"/>
                  <a:stretch>
                    <a:fillRect l="-1695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E5AA39D-8096-2442-8ECE-F5CA2BF3C02F}"/>
                </a:ext>
              </a:extLst>
            </p:cNvPr>
            <p:cNvCxnSpPr>
              <a:cxnSpLocks/>
              <a:stCxn id="12" idx="4"/>
              <a:endCxn id="5" idx="0"/>
            </p:cNvCxnSpPr>
            <p:nvPr/>
          </p:nvCxnSpPr>
          <p:spPr>
            <a:xfrm>
              <a:off x="2348857" y="2802417"/>
              <a:ext cx="0" cy="345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4CD4F4-D12D-F443-9B69-2617334AD7EF}"/>
                    </a:ext>
                  </a:extLst>
                </p:cNvPr>
                <p:cNvSpPr/>
                <p:nvPr/>
              </p:nvSpPr>
              <p:spPr>
                <a:xfrm>
                  <a:off x="2980227" y="2246927"/>
                  <a:ext cx="555490" cy="555490"/>
                </a:xfrm>
                <a:prstGeom prst="ellipse">
                  <a:avLst/>
                </a:prstGeom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4CD4F4-D12D-F443-9B69-2617334AD7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227" y="2246927"/>
                  <a:ext cx="555490" cy="55549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10B5DBC-9A7C-4541-BEED-FD4E42623855}"/>
                </a:ext>
              </a:extLst>
            </p:cNvPr>
            <p:cNvCxnSpPr>
              <a:cxnSpLocks/>
              <a:stCxn id="14" idx="4"/>
              <a:endCxn id="6" idx="0"/>
            </p:cNvCxnSpPr>
            <p:nvPr/>
          </p:nvCxnSpPr>
          <p:spPr>
            <a:xfrm>
              <a:off x="3257972" y="2802417"/>
              <a:ext cx="0" cy="345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E750CA9-D8E5-7B41-A17A-B9AFFDDE4681}"/>
                </a:ext>
              </a:extLst>
            </p:cNvPr>
            <p:cNvCxnSpPr>
              <a:cxnSpLocks/>
              <a:stCxn id="7" idx="6"/>
              <a:endCxn id="46" idx="1"/>
            </p:cNvCxnSpPr>
            <p:nvPr/>
          </p:nvCxnSpPr>
          <p:spPr>
            <a:xfrm>
              <a:off x="4444832" y="3425375"/>
              <a:ext cx="50325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001E31-6748-9E4C-A0C8-5F50B654A153}"/>
                </a:ext>
              </a:extLst>
            </p:cNvPr>
            <p:cNvCxnSpPr>
              <a:cxnSpLocks/>
              <a:stCxn id="44" idx="0"/>
              <a:endCxn id="46" idx="2"/>
            </p:cNvCxnSpPr>
            <p:nvPr/>
          </p:nvCxnSpPr>
          <p:spPr>
            <a:xfrm flipV="1">
              <a:off x="5278278" y="3703120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0014F81-A229-9D47-8F0F-B891FF28D4E4}"/>
                    </a:ext>
                  </a:extLst>
                </p:cNvPr>
                <p:cNvSpPr/>
                <p:nvPr/>
              </p:nvSpPr>
              <p:spPr>
                <a:xfrm>
                  <a:off x="5000533" y="4116031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0014F81-A229-9D47-8F0F-B891FF28D4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533" y="4116031"/>
                  <a:ext cx="555490" cy="55549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F9249AC-E3BB-DF4C-A075-C07B55D1CF60}"/>
                    </a:ext>
                  </a:extLst>
                </p:cNvPr>
                <p:cNvSpPr/>
                <p:nvPr/>
              </p:nvSpPr>
              <p:spPr>
                <a:xfrm>
                  <a:off x="5000533" y="2180780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F9249AC-E3BB-DF4C-A075-C07B55D1C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533" y="2180780"/>
                  <a:ext cx="555490" cy="55549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D9E6F2DF-CBBA-5140-890E-9F0ABC948AA5}"/>
                    </a:ext>
                  </a:extLst>
                </p:cNvPr>
                <p:cNvSpPr/>
                <p:nvPr/>
              </p:nvSpPr>
              <p:spPr>
                <a:xfrm>
                  <a:off x="4948084" y="3147630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D9E6F2DF-CBBA-5140-890E-9F0ABC948A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084" y="3147630"/>
                  <a:ext cx="660388" cy="55549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10DA53B-6F3E-604F-AB18-3837403D1E5C}"/>
                </a:ext>
              </a:extLst>
            </p:cNvPr>
            <p:cNvCxnSpPr>
              <a:cxnSpLocks/>
              <a:stCxn id="46" idx="0"/>
              <a:endCxn id="45" idx="4"/>
            </p:cNvCxnSpPr>
            <p:nvPr/>
          </p:nvCxnSpPr>
          <p:spPr>
            <a:xfrm flipV="1">
              <a:off x="5278278" y="2736270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1EC0014-534F-E24E-8DEC-9CBC4208569E}"/>
                </a:ext>
              </a:extLst>
            </p:cNvPr>
            <p:cNvCxnSpPr>
              <a:cxnSpLocks/>
              <a:stCxn id="46" idx="3"/>
              <a:endCxn id="52" idx="1"/>
            </p:cNvCxnSpPr>
            <p:nvPr/>
          </p:nvCxnSpPr>
          <p:spPr>
            <a:xfrm flipV="1">
              <a:off x="5608472" y="3419801"/>
              <a:ext cx="552454" cy="5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7C19B02-CAF5-1F40-AD30-E03DE680E7A1}"/>
                </a:ext>
              </a:extLst>
            </p:cNvPr>
            <p:cNvCxnSpPr>
              <a:cxnSpLocks/>
              <a:stCxn id="50" idx="0"/>
              <a:endCxn id="52" idx="2"/>
            </p:cNvCxnSpPr>
            <p:nvPr/>
          </p:nvCxnSpPr>
          <p:spPr>
            <a:xfrm flipV="1">
              <a:off x="6491120" y="3697546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9199B560-2935-6C43-9408-FF0AE0DF88F4}"/>
                    </a:ext>
                  </a:extLst>
                </p:cNvPr>
                <p:cNvSpPr/>
                <p:nvPr/>
              </p:nvSpPr>
              <p:spPr>
                <a:xfrm>
                  <a:off x="6213375" y="4110457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9199B560-2935-6C43-9408-FF0AE0DF88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375" y="4110457"/>
                  <a:ext cx="555490" cy="55549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1B5268F-40A9-9845-AD68-6E9C44AC8D9A}"/>
                    </a:ext>
                  </a:extLst>
                </p:cNvPr>
                <p:cNvSpPr/>
                <p:nvPr/>
              </p:nvSpPr>
              <p:spPr>
                <a:xfrm>
                  <a:off x="6213375" y="2175206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1B5268F-40A9-9845-AD68-6E9C44AC8D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375" y="2175206"/>
                  <a:ext cx="555490" cy="55549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2BAF57D4-6D77-9343-960E-A9A4191CD548}"/>
                    </a:ext>
                  </a:extLst>
                </p:cNvPr>
                <p:cNvSpPr/>
                <p:nvPr/>
              </p:nvSpPr>
              <p:spPr>
                <a:xfrm>
                  <a:off x="6160926" y="3142056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2BAF57D4-6D77-9343-960E-A9A4191CD5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0926" y="3142056"/>
                  <a:ext cx="660388" cy="555490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40944E1-7C0D-334C-860D-51C8A6874B64}"/>
                </a:ext>
              </a:extLst>
            </p:cNvPr>
            <p:cNvCxnSpPr>
              <a:cxnSpLocks/>
              <a:stCxn id="52" idx="0"/>
              <a:endCxn id="51" idx="4"/>
            </p:cNvCxnSpPr>
            <p:nvPr/>
          </p:nvCxnSpPr>
          <p:spPr>
            <a:xfrm flipV="1">
              <a:off x="6491120" y="2730696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D99AECE-76BD-2D48-B375-5A744DD1646E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6821314" y="3419801"/>
              <a:ext cx="3934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323223-64C7-D544-9749-4E46B441AE0E}"/>
                </a:ext>
              </a:extLst>
            </p:cNvPr>
            <p:cNvSpPr txBox="1"/>
            <p:nvPr/>
          </p:nvSpPr>
          <p:spPr>
            <a:xfrm>
              <a:off x="7195213" y="318822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47172D1-DFC3-A744-AB0C-2CA502F66CEE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7595635" y="3419801"/>
              <a:ext cx="44441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8FEDF82-CDFD-EF48-BAA9-A5791FC0ACEC}"/>
                </a:ext>
              </a:extLst>
            </p:cNvPr>
            <p:cNvCxnSpPr>
              <a:cxnSpLocks/>
              <a:stCxn id="58" idx="0"/>
              <a:endCxn id="60" idx="2"/>
            </p:cNvCxnSpPr>
            <p:nvPr/>
          </p:nvCxnSpPr>
          <p:spPr>
            <a:xfrm flipV="1">
              <a:off x="8370246" y="3697546"/>
              <a:ext cx="0" cy="41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512C7099-2A1E-E140-A527-FE006A3CC446}"/>
                    </a:ext>
                  </a:extLst>
                </p:cNvPr>
                <p:cNvSpPr/>
                <p:nvPr/>
              </p:nvSpPr>
              <p:spPr>
                <a:xfrm>
                  <a:off x="8092501" y="4110457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512C7099-2A1E-E140-A527-FE006A3CC4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2501" y="4110457"/>
                  <a:ext cx="555490" cy="55549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49040AF-D397-A74F-8B5E-E9866FC57D29}"/>
                    </a:ext>
                  </a:extLst>
                </p:cNvPr>
                <p:cNvSpPr/>
                <p:nvPr/>
              </p:nvSpPr>
              <p:spPr>
                <a:xfrm>
                  <a:off x="8092501" y="2175206"/>
                  <a:ext cx="555490" cy="555490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49040AF-D397-A74F-8B5E-E9866FC57D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2501" y="2175206"/>
                  <a:ext cx="555490" cy="55549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C67BB39B-3852-704A-AA02-CAB20C0A33F0}"/>
                    </a:ext>
                  </a:extLst>
                </p:cNvPr>
                <p:cNvSpPr/>
                <p:nvPr/>
              </p:nvSpPr>
              <p:spPr>
                <a:xfrm>
                  <a:off x="8040052" y="3142056"/>
                  <a:ext cx="660388" cy="555490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r"/>
                  <a:r>
                    <a:rPr lang="en-US" b="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C67BB39B-3852-704A-AA02-CAB20C0A3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0052" y="3142056"/>
                  <a:ext cx="660388" cy="555490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B7E62B0-556F-4049-8043-A6075163CCC7}"/>
                </a:ext>
              </a:extLst>
            </p:cNvPr>
            <p:cNvCxnSpPr>
              <a:cxnSpLocks/>
              <a:stCxn id="60" idx="0"/>
              <a:endCxn id="59" idx="4"/>
            </p:cNvCxnSpPr>
            <p:nvPr/>
          </p:nvCxnSpPr>
          <p:spPr>
            <a:xfrm flipV="1">
              <a:off x="8370246" y="2730696"/>
              <a:ext cx="0" cy="4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1F73AC5-9F10-F142-9E87-D7758344AA41}"/>
                </a:ext>
              </a:extLst>
            </p:cNvPr>
            <p:cNvSpPr txBox="1"/>
            <p:nvPr/>
          </p:nvSpPr>
          <p:spPr>
            <a:xfrm>
              <a:off x="1224089" y="318822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5CEEB12-E28F-A943-A260-1A9EAA270393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639552" y="3425375"/>
              <a:ext cx="43156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D4D52D7-44B6-584B-BDCF-30395F07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600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373A-ADD7-5D41-9D0A-0DF201BA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an Encoder-Decoder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F853E-6D02-0D45-95E5-1EA604A66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Simply compute RNN initial state using the output of FFNN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69D4B-F380-D840-804C-D5F5A73A98DD}"/>
              </a:ext>
            </a:extLst>
          </p:cNvPr>
          <p:cNvSpPr txBox="1"/>
          <p:nvPr/>
        </p:nvSpPr>
        <p:spPr>
          <a:xfrm>
            <a:off x="874643" y="2383655"/>
            <a:ext cx="7640707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num_units,_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,_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hidden state/encoder/decoder dimensionality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h_enc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tf.sigmoid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tf.add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tf.multiply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W_enc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x),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b_enc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transform into hidden state dimensions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W_h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tf.get_variable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W_h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num_units_enc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num_units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b_h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tf.get_variable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b_h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num_units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tf.sigmoid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tf.add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tf.multiply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W_h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h_enc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b_h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tf.nn.rnn_cell.BasicRNNCell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num_units_dec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...)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h_dec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tf.sigmoid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tf.add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tf.multiply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W_dec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h),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b_dec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(y)):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output,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new_h_dec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(y[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h_dec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h_dec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new_h_dec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2CC45-7014-9742-99D9-E793AE6D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27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CB63-B9BE-2E41-9053-19A171A0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6AA1-8AFE-3D4E-A007-6B3A804B5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Encoder and decoder must be trained together</a:t>
            </a:r>
          </a:p>
          <a:p>
            <a:pPr lvl="1"/>
            <a:r>
              <a:rPr lang="en-US" dirty="0"/>
              <a:t>Gradients from decoder passed all the way back to encoder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Low-dimensional hidden state</a:t>
            </a:r>
          </a:p>
          <a:p>
            <a:pPr lvl="1"/>
            <a:r>
              <a:rPr lang="en-US" dirty="0"/>
              <a:t>Compared to encoder inputs (one-hot) and decoder outputs (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2CF07E-8385-4845-8A64-CE43EEB4A3E7}"/>
              </a:ext>
            </a:extLst>
          </p:cNvPr>
          <p:cNvGrpSpPr/>
          <p:nvPr/>
        </p:nvGrpSpPr>
        <p:grpSpPr>
          <a:xfrm>
            <a:off x="838054" y="3797477"/>
            <a:ext cx="7017318" cy="2258847"/>
            <a:chOff x="1318161" y="2671043"/>
            <a:chExt cx="7017318" cy="2258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2C60FE76-8DF2-1042-9FAA-1F301AD9258B}"/>
                    </a:ext>
                  </a:extLst>
                </p:cNvPr>
                <p:cNvSpPr/>
                <p:nvPr/>
              </p:nvSpPr>
              <p:spPr>
                <a:xfrm>
                  <a:off x="1613853" y="3293562"/>
                  <a:ext cx="426842" cy="42684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2C60FE76-8DF2-1042-9FAA-1F301AD925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853" y="3293562"/>
                  <a:ext cx="426842" cy="426842"/>
                </a:xfrm>
                <a:prstGeom prst="ellipse">
                  <a:avLst/>
                </a:prstGeom>
                <a:blipFill>
                  <a:blip r:embed="rId2"/>
                  <a:stretch>
                    <a:fillRect l="-2174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720488E-FBF7-6A4A-B464-9A1E880BBD64}"/>
                </a:ext>
              </a:extLst>
            </p:cNvPr>
            <p:cNvSpPr/>
            <p:nvPr/>
          </p:nvSpPr>
          <p:spPr>
            <a:xfrm>
              <a:off x="2368461" y="3033789"/>
              <a:ext cx="308758" cy="1508167"/>
            </a:xfrm>
            <a:prstGeom prst="roundRect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796BCC-8BED-F642-9C99-C798951AD73F}"/>
                </a:ext>
              </a:extLst>
            </p:cNvPr>
            <p:cNvSpPr txBox="1"/>
            <p:nvPr/>
          </p:nvSpPr>
          <p:spPr>
            <a:xfrm>
              <a:off x="1318161" y="3787872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One-hot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B40CB6D-058A-9443-8E45-695B81FE49C7}"/>
                </a:ext>
              </a:extLst>
            </p:cNvPr>
            <p:cNvSpPr/>
            <p:nvPr/>
          </p:nvSpPr>
          <p:spPr>
            <a:xfrm>
              <a:off x="3502761" y="3180522"/>
              <a:ext cx="277745" cy="12192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5B6F054-6610-6045-A34E-1073A0274BCC}"/>
                </a:ext>
              </a:extLst>
            </p:cNvPr>
            <p:cNvSpPr/>
            <p:nvPr/>
          </p:nvSpPr>
          <p:spPr>
            <a:xfrm>
              <a:off x="4606048" y="3513552"/>
              <a:ext cx="295693" cy="54864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CC219A3-84EC-A440-A42B-444E5AB28076}"/>
                </a:ext>
              </a:extLst>
            </p:cNvPr>
            <p:cNvSpPr/>
            <p:nvPr/>
          </p:nvSpPr>
          <p:spPr>
            <a:xfrm>
              <a:off x="5731310" y="3178272"/>
              <a:ext cx="277745" cy="12192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BAD4492-9EE4-5D4B-A08E-713EBF683D9F}"/>
                </a:ext>
              </a:extLst>
            </p:cNvPr>
            <p:cNvSpPr/>
            <p:nvPr/>
          </p:nvSpPr>
          <p:spPr>
            <a:xfrm>
              <a:off x="5548999" y="2735139"/>
              <a:ext cx="642366" cy="298650"/>
            </a:xfrm>
            <a:prstGeom prst="roundRect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73CEADD-0D6C-5E4A-A654-1EF1CBD209BA}"/>
                </a:ext>
              </a:extLst>
            </p:cNvPr>
            <p:cNvSpPr/>
            <p:nvPr/>
          </p:nvSpPr>
          <p:spPr>
            <a:xfrm>
              <a:off x="6576329" y="3178272"/>
              <a:ext cx="277745" cy="12192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3206B6C-FD1E-1D46-90DD-B1907D905AB6}"/>
                </a:ext>
              </a:extLst>
            </p:cNvPr>
            <p:cNvSpPr/>
            <p:nvPr/>
          </p:nvSpPr>
          <p:spPr>
            <a:xfrm>
              <a:off x="6394018" y="2735139"/>
              <a:ext cx="642366" cy="298650"/>
            </a:xfrm>
            <a:prstGeom prst="roundRect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09D106-598E-B247-9174-2823F28CCDC7}"/>
                </a:ext>
              </a:extLst>
            </p:cNvPr>
            <p:cNvSpPr txBox="1"/>
            <p:nvPr/>
          </p:nvSpPr>
          <p:spPr>
            <a:xfrm>
              <a:off x="7213599" y="350698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390282-220B-B448-8F3C-C5C81E73A57D}"/>
                    </a:ext>
                  </a:extLst>
                </p:cNvPr>
                <p:cNvSpPr/>
                <p:nvPr/>
              </p:nvSpPr>
              <p:spPr>
                <a:xfrm>
                  <a:off x="7562446" y="2671043"/>
                  <a:ext cx="426842" cy="42684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390282-220B-B448-8F3C-C5C81E73A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446" y="2671043"/>
                  <a:ext cx="426842" cy="426842"/>
                </a:xfrm>
                <a:prstGeom prst="ellipse">
                  <a:avLst/>
                </a:prstGeom>
                <a:blipFill>
                  <a:blip r:embed="rId3"/>
                  <a:stretch>
                    <a:fillRect l="-2128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CE3F0A-F227-CC4B-A3DC-3E3919365AB7}"/>
                </a:ext>
              </a:extLst>
            </p:cNvPr>
            <p:cNvSpPr txBox="1"/>
            <p:nvPr/>
          </p:nvSpPr>
          <p:spPr>
            <a:xfrm>
              <a:off x="7304428" y="3137651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646CE7-8543-7846-A5AE-D0A498D39B53}"/>
                </a:ext>
              </a:extLst>
            </p:cNvPr>
            <p:cNvSpPr txBox="1"/>
            <p:nvPr/>
          </p:nvSpPr>
          <p:spPr>
            <a:xfrm>
              <a:off x="5764387" y="4554218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980EF9-BF17-C849-A0A0-FFF06F628ABD}"/>
                </a:ext>
              </a:extLst>
            </p:cNvPr>
            <p:cNvCxnSpPr/>
            <p:nvPr/>
          </p:nvCxnSpPr>
          <p:spPr>
            <a:xfrm>
              <a:off x="2677219" y="3097885"/>
              <a:ext cx="825542" cy="1956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EB76E79-9DAC-664A-BF2F-39C9B4F76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9292" y="4247888"/>
              <a:ext cx="793469" cy="1728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1FCC3D-5A50-BC4E-995B-EC16C4336DE1}"/>
                </a:ext>
              </a:extLst>
            </p:cNvPr>
            <p:cNvCxnSpPr>
              <a:cxnSpLocks/>
            </p:cNvCxnSpPr>
            <p:nvPr/>
          </p:nvCxnSpPr>
          <p:spPr>
            <a:xfrm>
              <a:off x="3780506" y="3357658"/>
              <a:ext cx="847517" cy="2277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3C06608-CF67-C641-A481-BB31CC031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0506" y="3972538"/>
              <a:ext cx="825542" cy="1846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D17EC5-DD8E-E54A-9FA8-0B493B056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5053" y="3293562"/>
              <a:ext cx="809116" cy="2918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C28ED6-BE15-1A4A-8285-4AEBE275F24D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89" y="3948057"/>
              <a:ext cx="827780" cy="3470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117318-2711-8B4F-9F3B-25E407EACEBD}"/>
                </a:ext>
              </a:extLst>
            </p:cNvPr>
            <p:cNvCxnSpPr>
              <a:cxnSpLocks/>
            </p:cNvCxnSpPr>
            <p:nvPr/>
          </p:nvCxnSpPr>
          <p:spPr>
            <a:xfrm>
              <a:off x="6016196" y="3293562"/>
              <a:ext cx="5601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AB350B-E6CB-A248-8298-6E55BC4508DB}"/>
                </a:ext>
              </a:extLst>
            </p:cNvPr>
            <p:cNvCxnSpPr>
              <a:cxnSpLocks/>
            </p:cNvCxnSpPr>
            <p:nvPr/>
          </p:nvCxnSpPr>
          <p:spPr>
            <a:xfrm>
              <a:off x="6025422" y="4247888"/>
              <a:ext cx="5601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05AE02-3A26-0848-93C7-63590C873274}"/>
                </a:ext>
              </a:extLst>
            </p:cNvPr>
            <p:cNvSpPr txBox="1"/>
            <p:nvPr/>
          </p:nvSpPr>
          <p:spPr>
            <a:xfrm>
              <a:off x="3106634" y="4560558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C31DA-74B2-8E4C-BB8D-D23D8154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04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A74-CA31-CF4F-A10D-7BF47869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A33A-B3D2-424C-A8F2-064D0DA94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“Bottleneck” due to (1) and (2)</a:t>
            </a:r>
          </a:p>
          <a:p>
            <a:pPr lvl="1"/>
            <a:r>
              <a:rPr lang="en-US" dirty="0"/>
              <a:t>Encoder learns to encode inputs in the most efficient way that is useful for decoder</a:t>
            </a:r>
          </a:p>
          <a:p>
            <a:pPr lvl="1"/>
            <a:r>
              <a:rPr lang="en-US" dirty="0"/>
              <a:t>Hidden state acts as a </a:t>
            </a:r>
            <a:r>
              <a:rPr lang="en-US" dirty="0" err="1">
                <a:solidFill>
                  <a:srgbClr val="00B050"/>
                </a:solidFill>
              </a:rPr>
              <a:t>regularizer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captures the essence of inputs that is necessary to produce the right outputs</a:t>
            </a:r>
          </a:p>
          <a:p>
            <a:pPr lvl="1"/>
            <a:r>
              <a:rPr lang="en-US" dirty="0"/>
              <a:t>Mitigates overfitting</a:t>
            </a:r>
          </a:p>
          <a:p>
            <a:pPr lvl="1"/>
            <a:endParaRPr lang="en-US" dirty="0"/>
          </a:p>
          <a:p>
            <a:r>
              <a:rPr lang="en-US" dirty="0"/>
              <a:t>For the synthesis problem</a:t>
            </a:r>
          </a:p>
          <a:p>
            <a:pPr lvl="1"/>
            <a:r>
              <a:rPr lang="en-US" dirty="0"/>
              <a:t>Encoding multiple inputs (evidence)</a:t>
            </a:r>
          </a:p>
          <a:p>
            <a:pPr lvl="2"/>
            <a:r>
              <a:rPr lang="en-US" dirty="0"/>
              <a:t>In sequence? Concatenate hidden states? Average?</a:t>
            </a:r>
          </a:p>
          <a:p>
            <a:pPr lvl="1"/>
            <a:r>
              <a:rPr lang="en-US" dirty="0"/>
              <a:t>Decoding into trees (sketches)</a:t>
            </a:r>
          </a:p>
          <a:p>
            <a:pPr lvl="2"/>
            <a:r>
              <a:rPr lang="en-US" dirty="0"/>
              <a:t>Representing structure using sequence?</a:t>
            </a:r>
          </a:p>
          <a:p>
            <a:pPr lvl="2"/>
            <a:r>
              <a:rPr lang="en-US" dirty="0"/>
              <a:t>Inferring the most likely sketch?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0070C0"/>
                </a:solidFill>
              </a:rPr>
              <a:t>Is there a principled way to do this?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98F5A-217F-984B-893E-A38789F2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0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 to the Bayou framework</a:t>
            </a:r>
          </a:p>
          <a:p>
            <a:pPr lvl="1"/>
            <a:r>
              <a:rPr lang="en-US" dirty="0" err="1"/>
              <a:t>BayouSynth</a:t>
            </a:r>
            <a:endParaRPr lang="en-US" dirty="0"/>
          </a:p>
          <a:p>
            <a:pPr lvl="1"/>
            <a:r>
              <a:rPr lang="en-US" dirty="0"/>
              <a:t>Underlying probabilistic model</a:t>
            </a:r>
          </a:p>
          <a:p>
            <a:pPr lvl="1"/>
            <a:r>
              <a:rPr lang="en-US" dirty="0" err="1"/>
              <a:t>BayouDebug</a:t>
            </a:r>
            <a:endParaRPr lang="en-US" dirty="0"/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/>
              <a:t>Implementing </a:t>
            </a:r>
            <a:r>
              <a:rPr lang="en-US" b="1" dirty="0" err="1"/>
              <a:t>BayouSynth</a:t>
            </a:r>
            <a:r>
              <a:rPr lang="en-US" b="1" dirty="0"/>
              <a:t> with deep neural networks</a:t>
            </a:r>
          </a:p>
          <a:p>
            <a:pPr lvl="1"/>
            <a:r>
              <a:rPr lang="en-US" dirty="0"/>
              <a:t>Feed-forward Neural Network</a:t>
            </a:r>
          </a:p>
          <a:p>
            <a:pPr lvl="1"/>
            <a:r>
              <a:rPr lang="en-US" dirty="0"/>
              <a:t>Recurrent Neural Network</a:t>
            </a:r>
          </a:p>
          <a:p>
            <a:pPr lvl="1"/>
            <a:r>
              <a:rPr lang="en-US" dirty="0"/>
              <a:t>The Encoder-Decoder architecture</a:t>
            </a:r>
          </a:p>
          <a:p>
            <a:pPr lvl="1"/>
            <a:r>
              <a:rPr lang="en-US" b="1" dirty="0"/>
              <a:t>Gaussian Encoder-Decoder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Type-directed synthesis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BayouDebug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Latent Dirichlet Allocation and Topic-Conditioned RNN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F4374-382B-3742-AB2C-EF6DDE34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54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18E2-D2E5-6B42-86C8-65D8C8EF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Intents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19B16F-C97E-784E-9A62-87278BEE4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programming task has an </a:t>
                </a:r>
                <a:r>
                  <a:rPr lang="en-US" dirty="0">
                    <a:solidFill>
                      <a:srgbClr val="00B050"/>
                    </a:solidFill>
                  </a:rPr>
                  <a:t>intent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 (abstractly): “file reading”, “sorting”</a:t>
                </a:r>
              </a:p>
              <a:p>
                <a:pPr lvl="1"/>
                <a:r>
                  <a:rPr lang="en-US" dirty="0"/>
                  <a:t>There is a distribution over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we do not know anything about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, it is latent</a:t>
                </a:r>
              </a:p>
              <a:p>
                <a:pPr lvl="1"/>
                <a:r>
                  <a:rPr lang="en-US" dirty="0"/>
                  <a:t>Assume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prior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have </a:t>
                </a:r>
                <a:r>
                  <a:rPr lang="en-US" dirty="0">
                    <a:solidFill>
                      <a:srgbClr val="00B050"/>
                    </a:solidFill>
                  </a:rPr>
                  <a:t>evidence</a:t>
                </a:r>
                <a:r>
                  <a:rPr lang="en-US" dirty="0"/>
                  <a:t> about the intent: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API calls, types, keywords. Example: </a:t>
                </a:r>
                <a:r>
                  <a:rPr lang="en-US" sz="20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readLine</a:t>
                </a:r>
                <a:r>
                  <a:rPr lang="en-US" dirty="0"/>
                  <a:t>, 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swap</a:t>
                </a:r>
                <a:endParaRPr lang="en-US" dirty="0"/>
              </a:p>
              <a:p>
                <a:r>
                  <a:rPr lang="en-US" dirty="0"/>
                  <a:t>We have </a:t>
                </a:r>
                <a:r>
                  <a:rPr lang="en-US" dirty="0">
                    <a:solidFill>
                      <a:srgbClr val="00B050"/>
                    </a:solidFill>
                  </a:rPr>
                  <a:t>implementations</a:t>
                </a:r>
                <a:r>
                  <a:rPr lang="en-US" dirty="0"/>
                  <a:t> of the intent: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Sketches – abstractions of implementation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conditionally independent:</a:t>
                </a:r>
              </a:p>
              <a:p>
                <a:pPr marL="0" indent="0">
                  <a:buNone/>
                </a:pPr>
                <a:r>
                  <a:rPr lang="en-US" dirty="0"/>
                  <a:t> 	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  <m:sup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𝑑𝑍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19B16F-C97E-784E-9A62-87278BEE4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b="-20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5D542EE-33D6-F74F-AFC9-89E96BEB6682}"/>
                  </a:ext>
                </a:extLst>
              </p:cNvPr>
              <p:cNvSpPr/>
              <p:nvPr/>
            </p:nvSpPr>
            <p:spPr>
              <a:xfrm>
                <a:off x="7826236" y="570707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5D542EE-33D6-F74F-AFC9-89E96BEB6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236" y="57070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704F26-05FE-2C45-AFA6-09AE644C7499}"/>
                  </a:ext>
                </a:extLst>
              </p:cNvPr>
              <p:cNvSpPr/>
              <p:nvPr/>
            </p:nvSpPr>
            <p:spPr>
              <a:xfrm>
                <a:off x="4349611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704F26-05FE-2C45-AFA6-09AE644C7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611" y="56991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707B77-7042-654A-93FA-D8C6102A4E89}"/>
              </a:ext>
            </a:extLst>
          </p:cNvPr>
          <p:cNvCxnSpPr/>
          <p:nvPr/>
        </p:nvCxnSpPr>
        <p:spPr>
          <a:xfrm>
            <a:off x="5264011" y="1027111"/>
            <a:ext cx="733425" cy="0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0E805E-E531-0F45-A283-90283CD43733}"/>
                  </a:ext>
                </a:extLst>
              </p:cNvPr>
              <p:cNvSpPr/>
              <p:nvPr/>
            </p:nvSpPr>
            <p:spPr>
              <a:xfrm>
                <a:off x="5997436" y="569911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0E805E-E531-0F45-A283-90283CD43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436" y="569911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D43603-CFF4-3C42-95A7-76BEB7066A87}"/>
              </a:ext>
            </a:extLst>
          </p:cNvPr>
          <p:cNvCxnSpPr>
            <a:endCxn id="9" idx="2"/>
          </p:cNvCxnSpPr>
          <p:nvPr/>
        </p:nvCxnSpPr>
        <p:spPr>
          <a:xfrm>
            <a:off x="6911836" y="1027111"/>
            <a:ext cx="914400" cy="796"/>
          </a:xfrm>
          <a:prstGeom prst="straightConnector1">
            <a:avLst/>
          </a:prstGeom>
          <a:ln w="25400">
            <a:tailEnd type="arrow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9915A-8AA9-D143-A355-2C48D6EE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905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59D33B-30C0-A441-994D-D756F277CD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Intent from Evidence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59D33B-30C0-A441-994D-D756F277CD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50517A-A7B4-FE4C-83ED-9356DCB5F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How should we define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:r>
                  <a:rPr lang="en-US" dirty="0"/>
                  <a:t>We can have multiple evidences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each evidence to </a:t>
                </a:r>
                <a:r>
                  <a:rPr lang="en-US" dirty="0">
                    <a:solidFill>
                      <a:srgbClr val="00B050"/>
                    </a:solidFill>
                  </a:rPr>
                  <a:t>independently shift our belief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Define a generative model of evidence from intent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encoding function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Models the assumption that encoded value of each evidence is a sample from a Normal centered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prior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some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(learned)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50517A-A7B4-FE4C-83ED-9356DCB5F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39E64-ACE8-B54E-93E5-6A82652D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545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E05898-58DA-8146-9FBA-3D10C1119A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Intent from Evidence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E05898-58DA-8146-9FBA-3D10C1119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6EC3F-F506-CD40-871B-252B9CF0C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Normal-Normal conjugacy:</a:t>
                </a:r>
              </a:p>
              <a:p>
                <a:pPr marL="457200" lvl="1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Normal</m:t>
                      </m:r>
                      <m:r>
                        <a:rPr lang="en-US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𝑰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6EC3F-F506-CD40-871B-252B9CF0C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B915289-0E08-DE42-9EF8-59CDE98D6FDE}"/>
              </a:ext>
            </a:extLst>
          </p:cNvPr>
          <p:cNvGrpSpPr/>
          <p:nvPr/>
        </p:nvGrpSpPr>
        <p:grpSpPr>
          <a:xfrm>
            <a:off x="628650" y="1825625"/>
            <a:ext cx="7982840" cy="2048874"/>
            <a:chOff x="968996" y="4263025"/>
            <a:chExt cx="7982840" cy="20488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4153674-882B-DE44-8EF2-AC19E4CEB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2416" y="4699824"/>
              <a:ext cx="1247637" cy="123988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019B10-B382-3E4C-9770-3400CD1B60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6593" y="4980568"/>
              <a:ext cx="2474034" cy="6978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C706AC4-5F30-EC4F-94C9-CE11DB40EC2A}"/>
                    </a:ext>
                  </a:extLst>
                </p:cNvPr>
                <p:cNvSpPr/>
                <p:nvPr/>
              </p:nvSpPr>
              <p:spPr>
                <a:xfrm>
                  <a:off x="5491066" y="4915882"/>
                  <a:ext cx="4573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C706AC4-5F30-EC4F-94C9-CE11DB40EC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1066" y="4915882"/>
                  <a:ext cx="45736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18A96BA-4128-2243-9060-6D697C5ACDEB}"/>
                    </a:ext>
                  </a:extLst>
                </p:cNvPr>
                <p:cNvSpPr/>
                <p:nvPr/>
              </p:nvSpPr>
              <p:spPr>
                <a:xfrm>
                  <a:off x="3688408" y="5942567"/>
                  <a:ext cx="123790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18A96BA-4128-2243-9060-6D697C5ACD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408" y="5942567"/>
                  <a:ext cx="123790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2C865DA-4DDD-B945-9DD4-61A67E628B56}"/>
                    </a:ext>
                  </a:extLst>
                </p:cNvPr>
                <p:cNvSpPr/>
                <p:nvPr/>
              </p:nvSpPr>
              <p:spPr>
                <a:xfrm>
                  <a:off x="7405835" y="4914605"/>
                  <a:ext cx="15460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readLine</a:t>
                  </a: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2C865DA-4DDD-B945-9DD4-61A67E628B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5835" y="4914605"/>
                  <a:ext cx="1546001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r="-2439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207167B-4C18-154B-A780-F21A95A61C54}"/>
                    </a:ext>
                  </a:extLst>
                </p:cNvPr>
                <p:cNvSpPr/>
                <p:nvPr/>
              </p:nvSpPr>
              <p:spPr>
                <a:xfrm>
                  <a:off x="6560088" y="4263025"/>
                  <a:ext cx="18045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FileReader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207167B-4C18-154B-A780-F21A95A61C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0088" y="4263025"/>
                  <a:ext cx="1804597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345" r="-1399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6D51EB1-313C-F347-82F4-DBCD804F7D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9414" y="5374824"/>
              <a:ext cx="1981478" cy="2090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91163C7-34A4-3C45-B7D1-F9C38DAF2E00}"/>
                    </a:ext>
                  </a:extLst>
                </p:cNvPr>
                <p:cNvSpPr/>
                <p:nvPr/>
              </p:nvSpPr>
              <p:spPr>
                <a:xfrm>
                  <a:off x="1393078" y="4513637"/>
                  <a:ext cx="10768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swap</a:t>
                  </a: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91163C7-34A4-3C45-B7D1-F9C38DAF2E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078" y="4513637"/>
                  <a:ext cx="1076833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8ABBEC5-508D-574D-B793-7133D736CA5B}"/>
                    </a:ext>
                  </a:extLst>
                </p:cNvPr>
                <p:cNvSpPr/>
                <p:nvPr/>
              </p:nvSpPr>
              <p:spPr>
                <a:xfrm>
                  <a:off x="2728324" y="5055222"/>
                  <a:ext cx="4626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8ABBEC5-508D-574D-B793-7133D736CA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8324" y="5055222"/>
                  <a:ext cx="46269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32DB7FE-A406-164C-932D-A6A49753FC6F}"/>
                    </a:ext>
                  </a:extLst>
                </p:cNvPr>
                <p:cNvSpPr/>
                <p:nvPr/>
              </p:nvSpPr>
              <p:spPr>
                <a:xfrm>
                  <a:off x="6324407" y="5576369"/>
                  <a:ext cx="1980029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32DB7FE-A406-164C-932D-A6A49753F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407" y="5576369"/>
                  <a:ext cx="1980029" cy="646331"/>
                </a:xfrm>
                <a:prstGeom prst="rect">
                  <a:avLst/>
                </a:prstGeom>
                <a:blipFill>
                  <a:blip r:embed="rId11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E218748-0789-5F42-800E-78A99CE871CE}"/>
                    </a:ext>
                  </a:extLst>
                </p:cNvPr>
                <p:cNvSpPr/>
                <p:nvPr/>
              </p:nvSpPr>
              <p:spPr>
                <a:xfrm>
                  <a:off x="968996" y="5836692"/>
                  <a:ext cx="19906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E218748-0789-5F42-800E-78A99CE871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996" y="5836692"/>
                  <a:ext cx="199067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812998-B052-C842-B5EA-05D7E7A91962}"/>
                </a:ext>
              </a:extLst>
            </p:cNvPr>
            <p:cNvSpPr/>
            <p:nvPr/>
          </p:nvSpPr>
          <p:spPr>
            <a:xfrm>
              <a:off x="3980025" y="5485719"/>
              <a:ext cx="199114" cy="1991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414C749-582A-E74C-A380-65D37599E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55409" y="4502166"/>
              <a:ext cx="1285067" cy="128506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F9B05E-40BD-884A-B472-17D6A9D95D8F}"/>
                </a:ext>
              </a:extLst>
            </p:cNvPr>
            <p:cNvSpPr/>
            <p:nvPr/>
          </p:nvSpPr>
          <p:spPr>
            <a:xfrm>
              <a:off x="4500725" y="5585276"/>
              <a:ext cx="199114" cy="19911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5E51C0-CB10-DF48-8E4C-76A8134C4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91793" y="4271233"/>
              <a:ext cx="1237668" cy="123766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1471D-167E-0240-8DA0-349679B2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291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F4E8B-D03B-0D40-9F1D-3D2ADE3604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Intent from Evidence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F4E8B-D03B-0D40-9F1D-3D2ADE360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D5202-56C6-8040-A4E2-749982E40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the encoder maps evidence to latent space</a:t>
            </a:r>
          </a:p>
          <a:p>
            <a:pPr marL="0" indent="0">
              <a:buNone/>
            </a:pPr>
            <a:r>
              <a:rPr lang="en-US" dirty="0"/>
              <a:t>(posterior)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9458A9-6840-3841-8C85-19220B99C78C}"/>
              </a:ext>
            </a:extLst>
          </p:cNvPr>
          <p:cNvGrpSpPr/>
          <p:nvPr/>
        </p:nvGrpSpPr>
        <p:grpSpPr>
          <a:xfrm>
            <a:off x="168631" y="2565332"/>
            <a:ext cx="8806738" cy="3871911"/>
            <a:chOff x="101005" y="1690689"/>
            <a:chExt cx="8806738" cy="3871911"/>
          </a:xfrm>
        </p:grpSpPr>
        <p:pic>
          <p:nvPicPr>
            <p:cNvPr id="4" name="Content Placeholder 24">
              <a:extLst>
                <a:ext uri="{FF2B5EF4-FFF2-40B4-BE49-F238E27FC236}">
                  <a16:creationId xmlns:a16="http://schemas.microsoft.com/office/drawing/2014/main" id="{CEFDEAD1-052F-D840-AB63-EFCB0B12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596" y="1690689"/>
              <a:ext cx="5011147" cy="3871911"/>
            </a:xfrm>
            <a:prstGeom prst="rect">
              <a:avLst/>
            </a:prstGeom>
            <a:ln>
              <a:prstDash val="dash"/>
              <a:tailEnd type="triangle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E3826D5D-1B97-814B-A21D-C2F4F99366BE}"/>
                    </a:ext>
                  </a:extLst>
                </p:cNvPr>
                <p:cNvSpPr/>
                <p:nvPr/>
              </p:nvSpPr>
              <p:spPr>
                <a:xfrm>
                  <a:off x="2663794" y="3005376"/>
                  <a:ext cx="1232802" cy="880824"/>
                </a:xfrm>
                <a:prstGeom prst="roundRect">
                  <a:avLst/>
                </a:prstGeom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ea typeface="Helvetica Neue" charset="0"/>
                      <a:cs typeface="Helvetica Neue" charset="0"/>
                    </a:rPr>
                    <a:t>Encoder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Helvetica Neue" charset="0"/>
                            <a:cs typeface="Helvetica Neue" charset="0"/>
                          </a:rPr>
                          <m:t>𝑓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  <a:ea typeface="Helvetica Neue" charset="0"/>
                    <a:cs typeface="Helvetica Neue" charset="0"/>
                  </a:endParaRPr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E3826D5D-1B97-814B-A21D-C2F4F99366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3794" y="3005376"/>
                  <a:ext cx="1232802" cy="880824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FD301B-AD66-6148-8497-66D34F30D0F9}"/>
                </a:ext>
              </a:extLst>
            </p:cNvPr>
            <p:cNvSpPr txBox="1"/>
            <p:nvPr/>
          </p:nvSpPr>
          <p:spPr>
            <a:xfrm>
              <a:off x="730798" y="2930265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Animation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BCEA85-580D-E246-900B-90ABF647500B}"/>
                </a:ext>
              </a:extLst>
            </p:cNvPr>
            <p:cNvSpPr txBox="1"/>
            <p:nvPr/>
          </p:nvSpPr>
          <p:spPr>
            <a:xfrm>
              <a:off x="510479" y="324816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C5E78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AlertDialog</a:t>
              </a:r>
              <a:endParaRPr lang="en-US" b="1" dirty="0">
                <a:solidFill>
                  <a:srgbClr val="C5E78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3C542-D292-EE4E-A75A-4E838D55DDD2}"/>
                </a:ext>
              </a:extLst>
            </p:cNvPr>
            <p:cNvSpPr txBox="1"/>
            <p:nvPr/>
          </p:nvSpPr>
          <p:spPr>
            <a:xfrm>
              <a:off x="101005" y="3598152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5246F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BufferedReader</a:t>
              </a:r>
              <a:endParaRPr lang="en-US" b="1" dirty="0">
                <a:solidFill>
                  <a:srgbClr val="5246FD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9B9992-6F08-BB4E-ACA0-F771D69DA5AE}"/>
                </a:ext>
              </a:extLst>
            </p:cNvPr>
            <p:cNvCxnSpPr/>
            <p:nvPr/>
          </p:nvCxnSpPr>
          <p:spPr>
            <a:xfrm>
              <a:off x="2057400" y="3082849"/>
              <a:ext cx="6063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889D310-927E-364E-BB57-89C11D88B988}"/>
                </a:ext>
              </a:extLst>
            </p:cNvPr>
            <p:cNvCxnSpPr/>
            <p:nvPr/>
          </p:nvCxnSpPr>
          <p:spPr>
            <a:xfrm flipV="1">
              <a:off x="3896596" y="2898183"/>
              <a:ext cx="1132604" cy="18466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4ED91F-A412-E343-AC91-FEFC913773C7}"/>
                </a:ext>
              </a:extLst>
            </p:cNvPr>
            <p:cNvCxnSpPr/>
            <p:nvPr/>
          </p:nvCxnSpPr>
          <p:spPr>
            <a:xfrm>
              <a:off x="2057400" y="3441978"/>
              <a:ext cx="6264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6D1C62A-DB88-3C41-8FAE-9C9DD7E4BC46}"/>
                </a:ext>
              </a:extLst>
            </p:cNvPr>
            <p:cNvCxnSpPr/>
            <p:nvPr/>
          </p:nvCxnSpPr>
          <p:spPr>
            <a:xfrm flipV="1">
              <a:off x="3896596" y="2436556"/>
              <a:ext cx="2732804" cy="9690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12C0F9-AC03-F640-AD03-14FF985766A6}"/>
                </a:ext>
              </a:extLst>
            </p:cNvPr>
            <p:cNvCxnSpPr/>
            <p:nvPr/>
          </p:nvCxnSpPr>
          <p:spPr>
            <a:xfrm>
              <a:off x="2055200" y="3824205"/>
              <a:ext cx="6264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019286-2BD2-C840-A452-033B50FF5D9C}"/>
                </a:ext>
              </a:extLst>
            </p:cNvPr>
            <p:cNvCxnSpPr/>
            <p:nvPr/>
          </p:nvCxnSpPr>
          <p:spPr>
            <a:xfrm>
              <a:off x="3881098" y="3776397"/>
              <a:ext cx="2748302" cy="41434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93133-4711-C847-BF32-6797C420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700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22835D-5DCF-8148-AEBC-F4BBD6D6EB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Sketch from Intent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22835D-5DCF-8148-AEBC-F4BBD6D6E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6BA0B6-C249-5944-8544-9AAA631FF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Sketch is tree-structured, RNNs work with sequences</a:t>
                </a:r>
              </a:p>
              <a:p>
                <a:pPr lvl="1"/>
                <a:r>
                  <a:rPr lang="en-US" dirty="0"/>
                  <a:t>Deconstruct sketch into set of </a:t>
                </a:r>
                <a:r>
                  <a:rPr lang="en-US" dirty="0">
                    <a:solidFill>
                      <a:srgbClr val="00B050"/>
                    </a:solidFill>
                  </a:rPr>
                  <a:t>production paths</a:t>
                </a:r>
              </a:p>
              <a:p>
                <a:pPr lvl="1"/>
                <a:r>
                  <a:rPr lang="en-US" dirty="0"/>
                  <a:t>Based on production rules in sketch grammar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pairs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a node in sketch, i.e., a term in the grammar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sibling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child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the type of edge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Sibling connects terms in the RHS of the same rule</a:t>
                </a:r>
                <a:br>
                  <a:rPr lang="en-US" dirty="0"/>
                </a:br>
                <a:r>
                  <a:rPr lang="en-US" dirty="0"/>
                  <a:t>(sequential composition)</a:t>
                </a:r>
              </a:p>
              <a:p>
                <a:pPr lvl="2"/>
                <a:r>
                  <a:rPr lang="en-US" dirty="0"/>
                  <a:t>Child connects a term in the LHS with the RHS of a rule</a:t>
                </a:r>
                <a:br>
                  <a:rPr lang="en-US" dirty="0"/>
                </a:br>
                <a:r>
                  <a:rPr lang="en-US" dirty="0"/>
                  <a:t>(loop condition with body)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6BA0B6-C249-5944-8544-9AAA631FF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6" t="-2339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5EACB-EE4F-5246-9664-A24793F0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5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Introduction to the Bayou framework</a:t>
            </a:r>
          </a:p>
          <a:p>
            <a:pPr lvl="1"/>
            <a:r>
              <a:rPr lang="en-US" b="1" dirty="0" err="1"/>
              <a:t>BayouSynth</a:t>
            </a:r>
            <a:endParaRPr lang="en-US" b="1" dirty="0"/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Underlying probabilistic model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BayouDebug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BayouSynth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with deep neural networks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Feed-forward 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Recurrent 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Encoder-Decoder architecture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Gaussian Encoder-Decoder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Type-directed synthesis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BayouDebug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Latent Dirichlet Allocation and Topic-Conditioned RNN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2A112-BAF9-6A44-8466-7753D41E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741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C0CD1B-A93A-7042-8860-696F5D0924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Sketch from Intent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C0CD1B-A93A-7042-8860-696F5D092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BA1DC9-54CB-B44D-895B-B645D1B68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400" dirty="0"/>
                  <a:t>4 paths in sketch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(</a:t>
                </a:r>
                <a:r>
                  <a:rPr lang="en-US" b="1" dirty="0"/>
                  <a:t>try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), (</a:t>
                </a:r>
                <a:r>
                  <a:rPr lang="en-US" sz="2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FR.new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(String)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), (</a:t>
                </a:r>
                <a:r>
                  <a:rPr lang="en-US" sz="2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BR.new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(FR)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), (</a:t>
                </a:r>
                <a:r>
                  <a:rPr lang="en-US" b="1" dirty="0"/>
                  <a:t>while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), (</a:t>
                </a:r>
                <a:r>
                  <a:rPr lang="en-US" sz="2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BR.readLine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()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), (</a:t>
                </a:r>
                <a:r>
                  <a:rPr lang="en-US" b="1" dirty="0"/>
                  <a:t>skip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(</a:t>
                </a:r>
                <a:r>
                  <a:rPr lang="en-US" b="1" dirty="0"/>
                  <a:t>try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), (</a:t>
                </a:r>
                <a:r>
                  <a:rPr lang="en-US" b="1" dirty="0"/>
                  <a:t>catch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), (</a:t>
                </a:r>
                <a:r>
                  <a:rPr lang="en-US" sz="2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FNFException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), (</a:t>
                </a:r>
                <a:r>
                  <a:rPr lang="en-US" sz="2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printStackTrace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()</a:t>
                </a:r>
                <a:r>
                  <a:rPr lang="en-US" dirty="0"/>
                  <a:t>, 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BA1DC9-54CB-B44D-895B-B645D1B68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6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E79B59C-7DDB-A447-B68B-2DFFB1E5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972" y="1478653"/>
            <a:ext cx="5104422" cy="34884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C342C-9FC4-D54C-91AF-AA228DD2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910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C38DED-9A68-1A40-94A6-20A100CC67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Sketch from Intent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C38DED-9A68-1A40-94A6-20A100CC67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A7E2B-FFAE-EE48-AFA8-99AEF20F8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Generate sketch by recursively generating productions paths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Basic step</a:t>
                </a:r>
                <a:r>
                  <a:rPr lang="en-US" dirty="0"/>
                  <a:t>: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and a history of fired rules, what is the distribution over the next rule?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=⟨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Distribution dependent on history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– </a:t>
                </a:r>
                <a:r>
                  <a:rPr lang="en-US" dirty="0">
                    <a:solidFill>
                      <a:srgbClr val="00B050"/>
                    </a:solidFill>
                  </a:rPr>
                  <a:t>not context-free!</a:t>
                </a:r>
              </a:p>
              <a:p>
                <a:pPr lvl="1"/>
                <a:r>
                  <a:rPr lang="en-US" dirty="0"/>
                  <a:t>Sample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recursively generate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Implemented using an RNN</a:t>
                </a:r>
              </a:p>
              <a:p>
                <a:pPr lvl="1"/>
                <a:r>
                  <a:rPr lang="en-US" dirty="0"/>
                  <a:t>Neural hidden state can encode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Top-down Tree-Structured RNNs (Zhang et al, 2016)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A7E2B-FFAE-EE48-AFA8-99AEF20F8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6" t="-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13122-7AC4-5346-B04A-341FDBF5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669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AB6D-B360-B445-B957-D1824B40F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Sketch from Intent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AB6D-B360-B445-B957-D1824B40F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A6D192B-1ED3-6940-A834-5EB6A1592F1C}"/>
              </a:ext>
            </a:extLst>
          </p:cNvPr>
          <p:cNvSpPr/>
          <p:nvPr/>
        </p:nvSpPr>
        <p:spPr>
          <a:xfrm>
            <a:off x="801894" y="3936399"/>
            <a:ext cx="922158" cy="45049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0D0165-CAB9-F949-AAFA-07A81CD0CBE8}"/>
              </a:ext>
            </a:extLst>
          </p:cNvPr>
          <p:cNvSpPr/>
          <p:nvPr/>
        </p:nvSpPr>
        <p:spPr>
          <a:xfrm>
            <a:off x="2826833" y="3936399"/>
            <a:ext cx="2272968" cy="450490"/>
          </a:xfrm>
          <a:prstGeom prst="roundRect">
            <a:avLst/>
          </a:prstGeom>
          <a:solidFill>
            <a:srgbClr val="0070C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AFF82F-E6BC-8A4E-9953-751EEF032122}"/>
              </a:ext>
            </a:extLst>
          </p:cNvPr>
          <p:cNvSpPr/>
          <p:nvPr/>
        </p:nvSpPr>
        <p:spPr>
          <a:xfrm>
            <a:off x="5280576" y="3936399"/>
            <a:ext cx="2871512" cy="45049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84BDFE6-6591-5B40-BC4A-F2ECD4ACDB81}"/>
              </a:ext>
            </a:extLst>
          </p:cNvPr>
          <p:cNvCxnSpPr/>
          <p:nvPr/>
        </p:nvCxnSpPr>
        <p:spPr>
          <a:xfrm rot="5400000">
            <a:off x="2073519" y="2365608"/>
            <a:ext cx="781354" cy="2402446"/>
          </a:xfrm>
          <a:prstGeom prst="curvedConnector3">
            <a:avLst>
              <a:gd name="adj1" fmla="val 63347"/>
            </a:avLst>
          </a:prstGeom>
          <a:noFill/>
          <a:ln w="15875" cap="flat">
            <a:solidFill>
              <a:srgbClr val="000000"/>
            </a:solidFill>
            <a:prstDash val="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6D1BB8AF-81AD-FD44-8DCD-564E18416D89}"/>
              </a:ext>
            </a:extLst>
          </p:cNvPr>
          <p:cNvCxnSpPr/>
          <p:nvPr/>
        </p:nvCxnSpPr>
        <p:spPr>
          <a:xfrm rot="16200000" flipH="1">
            <a:off x="3423691" y="3396772"/>
            <a:ext cx="781354" cy="297899"/>
          </a:xfrm>
          <a:prstGeom prst="curvedConnector3">
            <a:avLst>
              <a:gd name="adj1" fmla="val 50000"/>
            </a:avLst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stealth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108D74E-4E72-7049-AF0F-CF2B658A3F69}"/>
              </a:ext>
            </a:extLst>
          </p:cNvPr>
          <p:cNvCxnSpPr/>
          <p:nvPr/>
        </p:nvCxnSpPr>
        <p:spPr>
          <a:xfrm rot="16200000" flipH="1">
            <a:off x="4800198" y="2020265"/>
            <a:ext cx="781354" cy="3050914"/>
          </a:xfrm>
          <a:prstGeom prst="curvedConnector3">
            <a:avLst/>
          </a:prstGeom>
          <a:noFill/>
          <a:ln w="19050" cap="flat">
            <a:solidFill>
              <a:srgbClr val="000000"/>
            </a:solidFill>
            <a:prstDash val="dash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FDE6D26-14A6-0844-B4B1-2708004FF4C9}"/>
              </a:ext>
            </a:extLst>
          </p:cNvPr>
          <p:cNvCxnSpPr/>
          <p:nvPr/>
        </p:nvCxnSpPr>
        <p:spPr>
          <a:xfrm rot="5400000">
            <a:off x="3243819" y="4389024"/>
            <a:ext cx="721634" cy="717365"/>
          </a:xfrm>
          <a:prstGeom prst="curvedConnector3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stealth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B482E2B-AA81-384C-8604-44C7D5AEAEE2}"/>
              </a:ext>
            </a:extLst>
          </p:cNvPr>
          <p:cNvCxnSpPr/>
          <p:nvPr/>
        </p:nvCxnSpPr>
        <p:spPr>
          <a:xfrm rot="16200000" flipH="1">
            <a:off x="3960087" y="4390120"/>
            <a:ext cx="721635" cy="715173"/>
          </a:xfrm>
          <a:prstGeom prst="curvedConnector3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stealth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644EEC-61C8-3F4C-8EF7-CF4FB94E8C07}"/>
              </a:ext>
            </a:extLst>
          </p:cNvPr>
          <p:cNvSpPr txBox="1"/>
          <p:nvPr/>
        </p:nvSpPr>
        <p:spPr>
          <a:xfrm>
            <a:off x="1900433" y="3836668"/>
            <a:ext cx="755444" cy="43130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…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C22CC4-3F54-114B-AD14-6EF0DEBC8F5E}"/>
              </a:ext>
            </a:extLst>
          </p:cNvPr>
          <p:cNvSpPr/>
          <p:nvPr/>
        </p:nvSpPr>
        <p:spPr>
          <a:xfrm>
            <a:off x="1307855" y="5098759"/>
            <a:ext cx="2272968" cy="45049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FC55FF-33D3-CF48-804D-0F9D8F7E5EA4}"/>
              </a:ext>
            </a:extLst>
          </p:cNvPr>
          <p:cNvSpPr/>
          <p:nvPr/>
        </p:nvSpPr>
        <p:spPr>
          <a:xfrm>
            <a:off x="2624448" y="5175940"/>
            <a:ext cx="640080" cy="248671"/>
          </a:xfrm>
          <a:prstGeom prst="rect">
            <a:avLst/>
          </a:prstGeom>
          <a:solidFill>
            <a:srgbClr val="07AE6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D4FBCE1-2E41-E04C-85B0-C6A41637ABB3}"/>
              </a:ext>
            </a:extLst>
          </p:cNvPr>
          <p:cNvSpPr/>
          <p:nvPr/>
        </p:nvSpPr>
        <p:spPr>
          <a:xfrm>
            <a:off x="3760932" y="5112110"/>
            <a:ext cx="2140116" cy="45049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7F888E-AEAB-4444-9426-7DEE932ECC76}"/>
              </a:ext>
            </a:extLst>
          </p:cNvPr>
          <p:cNvSpPr/>
          <p:nvPr/>
        </p:nvSpPr>
        <p:spPr>
          <a:xfrm>
            <a:off x="4986648" y="5189291"/>
            <a:ext cx="602668" cy="248671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2504BB5-6082-CA49-A03F-014ABFBF26E0}"/>
              </a:ext>
            </a:extLst>
          </p:cNvPr>
          <p:cNvCxnSpPr>
            <a:endCxn id="18" idx="0"/>
          </p:cNvCxnSpPr>
          <p:nvPr/>
        </p:nvCxnSpPr>
        <p:spPr>
          <a:xfrm rot="5400000">
            <a:off x="3269813" y="2369729"/>
            <a:ext cx="669648" cy="2"/>
          </a:xfrm>
          <a:prstGeom prst="curvedConnector3">
            <a:avLst>
              <a:gd name="adj1" fmla="val 50000"/>
            </a:avLst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stealth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605450-7430-2743-B01B-B901613DE345}"/>
              </a:ext>
            </a:extLst>
          </p:cNvPr>
          <p:cNvSpPr/>
          <p:nvPr/>
        </p:nvSpPr>
        <p:spPr>
          <a:xfrm>
            <a:off x="3143557" y="2704554"/>
            <a:ext cx="922158" cy="450490"/>
          </a:xfrm>
          <a:prstGeom prst="roundRect">
            <a:avLst/>
          </a:prstGeom>
          <a:solidFill>
            <a:srgbClr val="0070C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A5D083-ED46-6343-80F4-22215BC3C3B0}"/>
              </a:ext>
            </a:extLst>
          </p:cNvPr>
          <p:cNvSpPr/>
          <p:nvPr/>
        </p:nvSpPr>
        <p:spPr>
          <a:xfrm>
            <a:off x="3177091" y="1594181"/>
            <a:ext cx="922158" cy="450490"/>
          </a:xfrm>
          <a:prstGeom prst="roundRect">
            <a:avLst/>
          </a:prstGeom>
          <a:solidFill>
            <a:srgbClr val="0070C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0E182-8C7A-D14F-A0B2-7D6E530AD625}"/>
              </a:ext>
            </a:extLst>
          </p:cNvPr>
          <p:cNvSpPr txBox="1"/>
          <p:nvPr/>
        </p:nvSpPr>
        <p:spPr>
          <a:xfrm>
            <a:off x="2762119" y="4532262"/>
            <a:ext cx="5485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9C1D33-1293-544D-8B0A-5916F60901A5}"/>
              </a:ext>
            </a:extLst>
          </p:cNvPr>
          <p:cNvSpPr txBox="1"/>
          <p:nvPr/>
        </p:nvSpPr>
        <p:spPr>
          <a:xfrm>
            <a:off x="4561661" y="4495800"/>
            <a:ext cx="5437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0.7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124577-EC16-F247-941C-D0F65F66617B}"/>
              </a:ext>
            </a:extLst>
          </p:cNvPr>
          <p:cNvCxnSpPr/>
          <p:nvPr/>
        </p:nvCxnSpPr>
        <p:spPr>
          <a:xfrm>
            <a:off x="1411368" y="3004035"/>
            <a:ext cx="420970" cy="542316"/>
          </a:xfrm>
          <a:prstGeom prst="straightConnector1">
            <a:avLst/>
          </a:prstGeom>
          <a:ln w="63500">
            <a:solidFill>
              <a:srgbClr val="9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CABD2F-C625-B24C-8A68-B9B25764F349}"/>
              </a:ext>
            </a:extLst>
          </p:cNvPr>
          <p:cNvSpPr txBox="1"/>
          <p:nvPr/>
        </p:nvSpPr>
        <p:spPr>
          <a:xfrm rot="20749668">
            <a:off x="256671" y="2121630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950000"/>
                </a:solidFill>
              </a:rPr>
              <a:t>Production rule in</a:t>
            </a:r>
            <a:br>
              <a:rPr lang="en-US" sz="2200" b="1">
                <a:solidFill>
                  <a:srgbClr val="950000"/>
                </a:solidFill>
              </a:rPr>
            </a:br>
            <a:r>
              <a:rPr lang="en-US" sz="2200" b="1">
                <a:solidFill>
                  <a:srgbClr val="950000"/>
                </a:solidFill>
              </a:rPr>
              <a:t>sketch grammar</a:t>
            </a:r>
            <a:endParaRPr lang="en-US" sz="2200" b="1" dirty="0">
              <a:solidFill>
                <a:srgbClr val="95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D7D482-0605-6445-AED5-977C113908D5}"/>
              </a:ext>
            </a:extLst>
          </p:cNvPr>
          <p:cNvSpPr txBox="1"/>
          <p:nvPr/>
        </p:nvSpPr>
        <p:spPr>
          <a:xfrm>
            <a:off x="4609340" y="1500130"/>
            <a:ext cx="4231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Distribution on rules that can be </a:t>
            </a:r>
            <a:br>
              <a:rPr lang="en-US" sz="2000" dirty="0"/>
            </a:br>
            <a:r>
              <a:rPr lang="en-US" sz="2000" dirty="0"/>
              <a:t>fired at a point, given history so far.</a:t>
            </a:r>
          </a:p>
          <a:p>
            <a:endParaRPr lang="en-US" sz="2000" dirty="0"/>
          </a:p>
          <a:p>
            <a:r>
              <a:rPr lang="en-US" sz="2000" dirty="0"/>
              <a:t>History encoded as a real vector.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91D707-9001-FF45-9161-C479B1BB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7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41AE-BDE2-2A4A-AE08-B1394359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09B20-3B99-F24F-B78D-12D45C8B56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Originally, we were interested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 dirty="0">
                                    <a:latin typeface="Cambria Math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 dirty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 dirty="0">
                                        <a:latin typeface="Cambria Math" charset="0"/>
                                      </a:rPr>
                                      <m:t>𝑃</m:t>
                                    </m:r>
                                    <m:r>
                                      <a:rPr lang="en-US" i="1" dirty="0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i="1" dirty="0">
                                    <a:latin typeface="Cambria Math" charset="0"/>
                                  </a:rPr>
                                  <m:t>| 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lang="en-US" i="1" dirty="0">
                                    <a:latin typeface="Cambria Math" charset="0"/>
                                  </a:rPr>
                                  <m:t>𝜃</m:t>
                                </m:r>
                                <m:r>
                                  <a:rPr lang="en-US" i="1" dirty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1" dirty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 dirty="0">
                              <a:latin typeface="Cambria Math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charset="0"/>
                            </a:rPr>
                            <m:t>, 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𝜃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supHide m:val="on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/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𝑑𝑍</m:t>
                                  </m:r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dirty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09B20-3B99-F24F-B78D-12D45C8B5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32" t="-12573" b="-20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EE4A62A-C301-9844-A01C-BB47B1384FD9}"/>
              </a:ext>
            </a:extLst>
          </p:cNvPr>
          <p:cNvSpPr txBox="1"/>
          <p:nvPr/>
        </p:nvSpPr>
        <p:spPr>
          <a:xfrm>
            <a:off x="4845133" y="3424743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(from our probabilistic model)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AFF49-DFCF-0548-A5B5-E372DDBD3E86}"/>
              </a:ext>
            </a:extLst>
          </p:cNvPr>
          <p:cNvSpPr txBox="1"/>
          <p:nvPr/>
        </p:nvSpPr>
        <p:spPr>
          <a:xfrm>
            <a:off x="4845133" y="4068035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(from the Monte-Carlo</a:t>
            </a:r>
            <a:br>
              <a:rPr lang="en-US" dirty="0"/>
            </a:br>
            <a:r>
              <a:rPr lang="en-US" dirty="0"/>
              <a:t>definition of expectation)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99318-8426-1541-A706-FEB02E2BCEFF}"/>
              </a:ext>
            </a:extLst>
          </p:cNvPr>
          <p:cNvSpPr txBox="1"/>
          <p:nvPr/>
        </p:nvSpPr>
        <p:spPr>
          <a:xfrm>
            <a:off x="4845133" y="4988327"/>
            <a:ext cx="287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(from Jensen’s inequality)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4548D-99DF-8647-9C55-F7D1E8A0E948}"/>
              </a:ext>
            </a:extLst>
          </p:cNvPr>
          <p:cNvSpPr txBox="1"/>
          <p:nvPr/>
        </p:nvSpPr>
        <p:spPr>
          <a:xfrm>
            <a:off x="4845133" y="5437655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(lower bound for CLE)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367AA5-A26D-7743-84DF-6D2D6C23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291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713-A8EA-2640-BF3B-47CA02D8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73F29A-C936-034F-989F-3C6399CC37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 English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encodes evidence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distribution over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value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00B050"/>
                    </a:solidFill>
                  </a:rPr>
                  <a:t>sampled</a:t>
                </a:r>
                <a:r>
                  <a:rPr lang="en-US" dirty="0"/>
                  <a:t> from the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decodes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a sketch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73F29A-C936-034F-989F-3C6399CC37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286" t="-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6FA49662-3CCA-764D-A6C1-B93E85635874}"/>
              </a:ext>
            </a:extLst>
          </p:cNvPr>
          <p:cNvSpPr txBox="1"/>
          <p:nvPr/>
        </p:nvSpPr>
        <p:spPr>
          <a:xfrm>
            <a:off x="1582510" y="6042701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Gradients cannot pass through stochastic operation!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3E455F-B98E-1243-AF68-660938E87472}"/>
              </a:ext>
            </a:extLst>
          </p:cNvPr>
          <p:cNvSpPr txBox="1"/>
          <p:nvPr/>
        </p:nvSpPr>
        <p:spPr>
          <a:xfrm>
            <a:off x="7049388" y="303474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Problem?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E63551-65D0-F147-8456-D2897F1E7A9F}"/>
              </a:ext>
            </a:extLst>
          </p:cNvPr>
          <p:cNvCxnSpPr>
            <a:cxnSpLocks/>
          </p:cNvCxnSpPr>
          <p:nvPr/>
        </p:nvCxnSpPr>
        <p:spPr>
          <a:xfrm flipV="1">
            <a:off x="3616295" y="2654300"/>
            <a:ext cx="0" cy="565979"/>
          </a:xfrm>
          <a:prstGeom prst="straightConnector1">
            <a:avLst/>
          </a:prstGeom>
          <a:ln w="254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9CAF66-D2F9-2145-AA27-A59A2F1DD123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3616295" y="3219414"/>
            <a:ext cx="3433093" cy="8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87708E1-8E82-FF4F-BB74-69F82D1FE37F}"/>
                  </a:ext>
                </a:extLst>
              </p:cNvPr>
              <p:cNvSpPr/>
              <p:nvPr/>
            </p:nvSpPr>
            <p:spPr>
              <a:xfrm>
                <a:off x="1449642" y="4363736"/>
                <a:ext cx="426842" cy="426842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87708E1-8E82-FF4F-BB74-69F82D1FE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42" y="4363736"/>
                <a:ext cx="426842" cy="426842"/>
              </a:xfrm>
              <a:prstGeom prst="ellipse">
                <a:avLst/>
              </a:prstGeom>
              <a:blipFill>
                <a:blip r:embed="rId3"/>
                <a:stretch>
                  <a:fillRect l="-2174"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DDB32B-5CBB-1649-BFFE-5EBB4D7F264C}"/>
              </a:ext>
            </a:extLst>
          </p:cNvPr>
          <p:cNvSpPr/>
          <p:nvPr/>
        </p:nvSpPr>
        <p:spPr>
          <a:xfrm>
            <a:off x="2204250" y="4103963"/>
            <a:ext cx="308758" cy="1508167"/>
          </a:xfrm>
          <a:prstGeom prst="round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1D205-49D6-2242-B0E5-165FC0E7F0C1}"/>
              </a:ext>
            </a:extLst>
          </p:cNvPr>
          <p:cNvSpPr txBox="1"/>
          <p:nvPr/>
        </p:nvSpPr>
        <p:spPr>
          <a:xfrm>
            <a:off x="1070606" y="485804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Evidence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09B35E-4B8F-714A-98B1-9089BD219A9F}"/>
              </a:ext>
            </a:extLst>
          </p:cNvPr>
          <p:cNvSpPr/>
          <p:nvPr/>
        </p:nvSpPr>
        <p:spPr>
          <a:xfrm>
            <a:off x="3338550" y="4250696"/>
            <a:ext cx="277745" cy="1219200"/>
          </a:xfrm>
          <a:prstGeom prst="roundRect">
            <a:avLst/>
          </a:prstGeom>
          <a:solidFill>
            <a:srgbClr val="FF0000">
              <a:alpha val="2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338028-30B7-4E4F-A335-CAA6CA7DA45E}"/>
              </a:ext>
            </a:extLst>
          </p:cNvPr>
          <p:cNvSpPr/>
          <p:nvPr/>
        </p:nvSpPr>
        <p:spPr>
          <a:xfrm>
            <a:off x="5567099" y="4248446"/>
            <a:ext cx="277745" cy="1219200"/>
          </a:xfrm>
          <a:prstGeom prst="roundRect">
            <a:avLst/>
          </a:prstGeom>
          <a:solidFill>
            <a:srgbClr val="FF0000">
              <a:alpha val="2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81D456-7966-6745-96A2-7180604EF0C4}"/>
              </a:ext>
            </a:extLst>
          </p:cNvPr>
          <p:cNvSpPr/>
          <p:nvPr/>
        </p:nvSpPr>
        <p:spPr>
          <a:xfrm>
            <a:off x="5384788" y="3805313"/>
            <a:ext cx="642366" cy="298650"/>
          </a:xfrm>
          <a:prstGeom prst="round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8FF2DFB-5966-6445-9AC6-B1D14B18433F}"/>
              </a:ext>
            </a:extLst>
          </p:cNvPr>
          <p:cNvSpPr/>
          <p:nvPr/>
        </p:nvSpPr>
        <p:spPr>
          <a:xfrm>
            <a:off x="6412118" y="4248446"/>
            <a:ext cx="277745" cy="1219200"/>
          </a:xfrm>
          <a:prstGeom prst="roundRect">
            <a:avLst/>
          </a:prstGeom>
          <a:solidFill>
            <a:srgbClr val="FF0000">
              <a:alpha val="2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7B31A9-C228-0543-8C6D-1ED5C4F4CCE6}"/>
              </a:ext>
            </a:extLst>
          </p:cNvPr>
          <p:cNvSpPr/>
          <p:nvPr/>
        </p:nvSpPr>
        <p:spPr>
          <a:xfrm>
            <a:off x="6229807" y="3805313"/>
            <a:ext cx="642366" cy="298650"/>
          </a:xfrm>
          <a:prstGeom prst="round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2ABE7-3C64-1341-B043-569B0FC8A120}"/>
              </a:ext>
            </a:extLst>
          </p:cNvPr>
          <p:cNvSpPr txBox="1"/>
          <p:nvPr/>
        </p:nvSpPr>
        <p:spPr>
          <a:xfrm>
            <a:off x="7049388" y="45771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D030B0-5FBE-7849-B1E3-F402568257C7}"/>
                  </a:ext>
                </a:extLst>
              </p:cNvPr>
              <p:cNvSpPr/>
              <p:nvPr/>
            </p:nvSpPr>
            <p:spPr>
              <a:xfrm>
                <a:off x="7398235" y="3741217"/>
                <a:ext cx="426842" cy="426842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D030B0-5FBE-7849-B1E3-F40256825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35" y="3741217"/>
                <a:ext cx="426842" cy="42684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B79F2A2-A62F-3B43-B07C-5575A1079450}"/>
              </a:ext>
            </a:extLst>
          </p:cNvPr>
          <p:cNvSpPr txBox="1"/>
          <p:nvPr/>
        </p:nvSpPr>
        <p:spPr>
          <a:xfrm>
            <a:off x="7183406" y="419044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53762-F6E0-ED4D-BCB2-47BC66AA1B88}"/>
              </a:ext>
            </a:extLst>
          </p:cNvPr>
          <p:cNvSpPr txBox="1"/>
          <p:nvPr/>
        </p:nvSpPr>
        <p:spPr>
          <a:xfrm>
            <a:off x="5185496" y="562646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84958E-AEB6-E140-9DBF-AF29AFC6C6FD}"/>
              </a:ext>
            </a:extLst>
          </p:cNvPr>
          <p:cNvCxnSpPr/>
          <p:nvPr/>
        </p:nvCxnSpPr>
        <p:spPr>
          <a:xfrm>
            <a:off x="2513008" y="4168059"/>
            <a:ext cx="825542" cy="1956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2F2F02-137E-CA49-ABBA-71DC7FD6F81A}"/>
              </a:ext>
            </a:extLst>
          </p:cNvPr>
          <p:cNvCxnSpPr>
            <a:cxnSpLocks/>
          </p:cNvCxnSpPr>
          <p:nvPr/>
        </p:nvCxnSpPr>
        <p:spPr>
          <a:xfrm flipV="1">
            <a:off x="2545081" y="5318062"/>
            <a:ext cx="793469" cy="172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AFA39-DBD0-9F47-9AC5-E5146E483EF1}"/>
              </a:ext>
            </a:extLst>
          </p:cNvPr>
          <p:cNvCxnSpPr>
            <a:cxnSpLocks/>
          </p:cNvCxnSpPr>
          <p:nvPr/>
        </p:nvCxnSpPr>
        <p:spPr>
          <a:xfrm>
            <a:off x="3616295" y="4427832"/>
            <a:ext cx="835343" cy="258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A127D6-D17D-C145-801F-05C6E647C96B}"/>
              </a:ext>
            </a:extLst>
          </p:cNvPr>
          <p:cNvCxnSpPr>
            <a:cxnSpLocks/>
          </p:cNvCxnSpPr>
          <p:nvPr/>
        </p:nvCxnSpPr>
        <p:spPr>
          <a:xfrm flipV="1">
            <a:off x="3616295" y="4987829"/>
            <a:ext cx="835343" cy="2395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D3C8FC-65AA-8343-866E-ECCBFB32194A}"/>
              </a:ext>
            </a:extLst>
          </p:cNvPr>
          <p:cNvCxnSpPr>
            <a:cxnSpLocks/>
          </p:cNvCxnSpPr>
          <p:nvPr/>
        </p:nvCxnSpPr>
        <p:spPr>
          <a:xfrm flipV="1">
            <a:off x="4753460" y="4363737"/>
            <a:ext cx="806498" cy="322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B01CC9-D24A-CA46-893D-B0B437C47EBE}"/>
              </a:ext>
            </a:extLst>
          </p:cNvPr>
          <p:cNvCxnSpPr>
            <a:cxnSpLocks/>
          </p:cNvCxnSpPr>
          <p:nvPr/>
        </p:nvCxnSpPr>
        <p:spPr>
          <a:xfrm>
            <a:off x="4753460" y="4987829"/>
            <a:ext cx="806498" cy="377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7063CE-F0C8-7149-95EE-9A20430B5440}"/>
              </a:ext>
            </a:extLst>
          </p:cNvPr>
          <p:cNvCxnSpPr>
            <a:cxnSpLocks/>
          </p:cNvCxnSpPr>
          <p:nvPr/>
        </p:nvCxnSpPr>
        <p:spPr>
          <a:xfrm>
            <a:off x="5851985" y="4363736"/>
            <a:ext cx="5601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6A3A43-337E-6943-ADF9-734582521187}"/>
              </a:ext>
            </a:extLst>
          </p:cNvPr>
          <p:cNvCxnSpPr>
            <a:cxnSpLocks/>
          </p:cNvCxnSpPr>
          <p:nvPr/>
        </p:nvCxnSpPr>
        <p:spPr>
          <a:xfrm>
            <a:off x="5861211" y="5318062"/>
            <a:ext cx="5601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5585D1-2EC5-E14D-9C15-8E58A2070ADB}"/>
              </a:ext>
            </a:extLst>
          </p:cNvPr>
          <p:cNvSpPr txBox="1"/>
          <p:nvPr/>
        </p:nvSpPr>
        <p:spPr>
          <a:xfrm>
            <a:off x="2942423" y="563073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1073E-9D53-7D47-9437-5EF501A9E27B}"/>
              </a:ext>
            </a:extLst>
          </p:cNvPr>
          <p:cNvSpPr txBox="1"/>
          <p:nvPr/>
        </p:nvSpPr>
        <p:spPr>
          <a:xfrm>
            <a:off x="4205024" y="563322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799FC7F-C8D5-2742-9631-73EBF30C1FED}"/>
                  </a:ext>
                </a:extLst>
              </p:cNvPr>
              <p:cNvSpPr/>
              <p:nvPr/>
            </p:nvSpPr>
            <p:spPr>
              <a:xfrm>
                <a:off x="4372477" y="5123569"/>
                <a:ext cx="426842" cy="426842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799FC7F-C8D5-2742-9631-73EBF30C1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77" y="5123569"/>
                <a:ext cx="426842" cy="42684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AD23A914-DE18-DA42-848C-629BF0759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019" y="4174739"/>
            <a:ext cx="861057" cy="85570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3207426-4455-004C-994B-242E425BA155}"/>
              </a:ext>
            </a:extLst>
          </p:cNvPr>
          <p:cNvCxnSpPr>
            <a:cxnSpLocks/>
          </p:cNvCxnSpPr>
          <p:nvPr/>
        </p:nvCxnSpPr>
        <p:spPr>
          <a:xfrm flipV="1">
            <a:off x="4965143" y="4210817"/>
            <a:ext cx="601956" cy="253558"/>
          </a:xfrm>
          <a:prstGeom prst="line">
            <a:avLst/>
          </a:prstGeom>
          <a:ln w="12700">
            <a:solidFill>
              <a:srgbClr val="FF40FF"/>
            </a:solidFill>
            <a:prstDash val="sysDash"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ctagon 53">
            <a:extLst>
              <a:ext uri="{FF2B5EF4-FFF2-40B4-BE49-F238E27FC236}">
                <a16:creationId xmlns:a16="http://schemas.microsoft.com/office/drawing/2014/main" id="{66DE1ABB-9BDE-E64D-8A1A-ADF4C2E92666}"/>
              </a:ext>
            </a:extLst>
          </p:cNvPr>
          <p:cNvSpPr/>
          <p:nvPr/>
        </p:nvSpPr>
        <p:spPr>
          <a:xfrm>
            <a:off x="4187452" y="4247996"/>
            <a:ext cx="779963" cy="779963"/>
          </a:xfrm>
          <a:prstGeom prst="octagon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/>
              <a:t>STOP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FB223-98B5-3E4F-ADC2-718F7A18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3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5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2835D-5DCF-8148-AEBC-F4BBD6D6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Reparameterization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6BA0B6-C249-5944-8544-9AAA631FF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Key intuition</a:t>
                </a:r>
                <a:r>
                  <a:rPr lang="en-US" dirty="0"/>
                  <a:t>: all Normal distributions are scaled/balanced versions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Sampling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sampling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multiplying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and adding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get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Encoder produces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as the parameters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/>
                  <a:t>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𝑰</m:t>
                    </m:r>
                  </m:oMath>
                </a14:m>
                <a:endParaRPr lang="en-US" sz="28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an input to the network, not part of it</a:t>
                </a:r>
              </a:p>
              <a:p>
                <a:pPr lvl="1"/>
                <a:r>
                  <a:rPr lang="en-US" dirty="0"/>
                  <a:t>Gradients can flow through! </a:t>
                </a:r>
              </a:p>
              <a:p>
                <a:pPr lvl="1"/>
                <a:r>
                  <a:rPr lang="en-US" dirty="0"/>
                  <a:t>[</a:t>
                </a:r>
                <a:r>
                  <a:rPr lang="en-US" dirty="0" err="1"/>
                  <a:t>Kingma</a:t>
                </a:r>
                <a:r>
                  <a:rPr lang="en-US" dirty="0"/>
                  <a:t> 2014]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6BA0B6-C249-5944-8544-9AAA631FF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216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18402-204F-BA4A-95DB-1B99DFCD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0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8F43-AB42-8A4B-96D6-6F4BA522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Reparameterization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198D4-49A4-5341-8DCE-892E470D9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82A9A8-43ED-7547-A79F-F923D99C63F6}"/>
              </a:ext>
            </a:extLst>
          </p:cNvPr>
          <p:cNvGrpSpPr/>
          <p:nvPr/>
        </p:nvGrpSpPr>
        <p:grpSpPr>
          <a:xfrm>
            <a:off x="980717" y="1834291"/>
            <a:ext cx="7182565" cy="3292977"/>
            <a:chOff x="968795" y="3082120"/>
            <a:chExt cx="7182565" cy="3292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A522AC2-2407-E94C-9501-5BEB342980B2}"/>
                    </a:ext>
                  </a:extLst>
                </p:cNvPr>
                <p:cNvSpPr/>
                <p:nvPr/>
              </p:nvSpPr>
              <p:spPr>
                <a:xfrm>
                  <a:off x="1347831" y="4738769"/>
                  <a:ext cx="426842" cy="42684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A522AC2-2407-E94C-9501-5BEB342980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831" y="4738769"/>
                  <a:ext cx="426842" cy="426842"/>
                </a:xfrm>
                <a:prstGeom prst="ellipse">
                  <a:avLst/>
                </a:prstGeom>
                <a:blipFill>
                  <a:blip r:embed="rId2"/>
                  <a:stretch>
                    <a:fillRect l="-2174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A5C8ECA-9498-B74A-8E8C-36A9D6913159}"/>
                </a:ext>
              </a:extLst>
            </p:cNvPr>
            <p:cNvSpPr/>
            <p:nvPr/>
          </p:nvSpPr>
          <p:spPr>
            <a:xfrm>
              <a:off x="2102439" y="4478996"/>
              <a:ext cx="308758" cy="1508167"/>
            </a:xfrm>
            <a:prstGeom prst="roundRect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B25B53-6B2A-5043-899E-10C0AE512595}"/>
                </a:ext>
              </a:extLst>
            </p:cNvPr>
            <p:cNvSpPr txBox="1"/>
            <p:nvPr/>
          </p:nvSpPr>
          <p:spPr>
            <a:xfrm>
              <a:off x="968795" y="5233080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Evidence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19836D3-FF07-2C43-A004-52F72E3D6991}"/>
                </a:ext>
              </a:extLst>
            </p:cNvPr>
            <p:cNvSpPr/>
            <p:nvPr/>
          </p:nvSpPr>
          <p:spPr>
            <a:xfrm>
              <a:off x="3236739" y="4625729"/>
              <a:ext cx="277745" cy="12192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B1DDE6-423C-8D4F-8DAF-AD1D4B082F25}"/>
                </a:ext>
              </a:extLst>
            </p:cNvPr>
            <p:cNvSpPr/>
            <p:nvPr/>
          </p:nvSpPr>
          <p:spPr>
            <a:xfrm>
              <a:off x="5465288" y="4623479"/>
              <a:ext cx="277745" cy="12192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A5C9E74-8CAE-2048-98CA-A07A17761952}"/>
                </a:ext>
              </a:extLst>
            </p:cNvPr>
            <p:cNvSpPr/>
            <p:nvPr/>
          </p:nvSpPr>
          <p:spPr>
            <a:xfrm>
              <a:off x="5282977" y="4180346"/>
              <a:ext cx="642366" cy="298650"/>
            </a:xfrm>
            <a:prstGeom prst="roundRect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91B5549-58A8-A94D-A732-CB5F1D4D5BD5}"/>
                </a:ext>
              </a:extLst>
            </p:cNvPr>
            <p:cNvSpPr/>
            <p:nvPr/>
          </p:nvSpPr>
          <p:spPr>
            <a:xfrm>
              <a:off x="6310307" y="4623479"/>
              <a:ext cx="277745" cy="12192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AFF799C-9A20-2E4D-8DA8-D85E07CF9B63}"/>
                </a:ext>
              </a:extLst>
            </p:cNvPr>
            <p:cNvSpPr/>
            <p:nvPr/>
          </p:nvSpPr>
          <p:spPr>
            <a:xfrm>
              <a:off x="6127996" y="4180346"/>
              <a:ext cx="642366" cy="298650"/>
            </a:xfrm>
            <a:prstGeom prst="roundRect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E6E141-AF60-4644-BF33-0CBFCE3773FE}"/>
                </a:ext>
              </a:extLst>
            </p:cNvPr>
            <p:cNvSpPr txBox="1"/>
            <p:nvPr/>
          </p:nvSpPr>
          <p:spPr>
            <a:xfrm>
              <a:off x="6947577" y="49521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A13CB1B3-25FA-C648-87A5-E8548FE093D2}"/>
                    </a:ext>
                  </a:extLst>
                </p:cNvPr>
                <p:cNvSpPr/>
                <p:nvPr/>
              </p:nvSpPr>
              <p:spPr>
                <a:xfrm>
                  <a:off x="7296424" y="4116250"/>
                  <a:ext cx="426842" cy="42684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A13CB1B3-25FA-C648-87A5-E8548FE093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6424" y="4116250"/>
                  <a:ext cx="426842" cy="426842"/>
                </a:xfrm>
                <a:prstGeom prst="ellipse">
                  <a:avLst/>
                </a:prstGeom>
                <a:blipFill>
                  <a:blip r:embed="rId3"/>
                  <a:stretch>
                    <a:fillRect l="-2128"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8D5C25-FC0A-5642-B38B-2375A564C6A5}"/>
                </a:ext>
              </a:extLst>
            </p:cNvPr>
            <p:cNvSpPr txBox="1"/>
            <p:nvPr/>
          </p:nvSpPr>
          <p:spPr>
            <a:xfrm>
              <a:off x="7081595" y="4565476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Sketch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3BC44A-49FE-EF4A-BEA2-499248C51C26}"/>
                </a:ext>
              </a:extLst>
            </p:cNvPr>
            <p:cNvSpPr txBox="1"/>
            <p:nvPr/>
          </p:nvSpPr>
          <p:spPr>
            <a:xfrm>
              <a:off x="5083685" y="6001494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2CEA76-2182-884D-91DC-F75231AE05BD}"/>
                </a:ext>
              </a:extLst>
            </p:cNvPr>
            <p:cNvCxnSpPr/>
            <p:nvPr/>
          </p:nvCxnSpPr>
          <p:spPr>
            <a:xfrm>
              <a:off x="2411197" y="4543092"/>
              <a:ext cx="825542" cy="1956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6BBA01-BF9A-E44E-AB2B-1548B3CB1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3270" y="5693095"/>
              <a:ext cx="793469" cy="1728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242332-941D-5746-9B90-BBAB22D1E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14484" y="4802865"/>
              <a:ext cx="835343" cy="258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2C6870-F5BB-0445-9A43-23603D214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4484" y="5362862"/>
              <a:ext cx="835343" cy="2395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30DA2E-62BF-0B42-A19F-6CCFDF7AF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649" y="4738770"/>
              <a:ext cx="806498" cy="3222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060A09-7295-7B44-8DD4-732BEBA626FA}"/>
                </a:ext>
              </a:extLst>
            </p:cNvPr>
            <p:cNvCxnSpPr>
              <a:cxnSpLocks/>
            </p:cNvCxnSpPr>
            <p:nvPr/>
          </p:nvCxnSpPr>
          <p:spPr>
            <a:xfrm>
              <a:off x="4651649" y="5362862"/>
              <a:ext cx="806498" cy="3774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C1F230-B46E-B142-A722-FB01B94CED74}"/>
                </a:ext>
              </a:extLst>
            </p:cNvPr>
            <p:cNvCxnSpPr>
              <a:cxnSpLocks/>
            </p:cNvCxnSpPr>
            <p:nvPr/>
          </p:nvCxnSpPr>
          <p:spPr>
            <a:xfrm>
              <a:off x="5750174" y="4738769"/>
              <a:ext cx="5601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C3CC9-8042-F74C-9EFD-C04451512664}"/>
                </a:ext>
              </a:extLst>
            </p:cNvPr>
            <p:cNvCxnSpPr>
              <a:cxnSpLocks/>
            </p:cNvCxnSpPr>
            <p:nvPr/>
          </p:nvCxnSpPr>
          <p:spPr>
            <a:xfrm>
              <a:off x="5759400" y="5693095"/>
              <a:ext cx="5601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D6946F-D55A-0E40-B553-969424473235}"/>
                </a:ext>
              </a:extLst>
            </p:cNvPr>
            <p:cNvSpPr txBox="1"/>
            <p:nvPr/>
          </p:nvSpPr>
          <p:spPr>
            <a:xfrm>
              <a:off x="2840612" y="6005765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755101-94DD-BD4B-BDD3-E9083BC67A5C}"/>
                </a:ext>
              </a:extLst>
            </p:cNvPr>
            <p:cNvSpPr txBox="1"/>
            <p:nvPr/>
          </p:nvSpPr>
          <p:spPr>
            <a:xfrm>
              <a:off x="4089315" y="541017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1077FDD-1094-BA41-BFEF-C5521F1F2013}"/>
                    </a:ext>
                  </a:extLst>
                </p:cNvPr>
                <p:cNvSpPr/>
                <p:nvPr/>
              </p:nvSpPr>
              <p:spPr>
                <a:xfrm>
                  <a:off x="4256768" y="4978231"/>
                  <a:ext cx="426842" cy="42684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1077FDD-1094-BA41-BFEF-C5521F1F20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6768" y="4978231"/>
                  <a:ext cx="426842" cy="42684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99DE55E-0784-4743-9011-E5D1F2EE7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0005" y="3082120"/>
              <a:ext cx="861057" cy="85570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DECF4A81-30DF-D94F-AB47-ED7CD271E41A}"/>
                    </a:ext>
                  </a:extLst>
                </p:cNvPr>
                <p:cNvSpPr/>
                <p:nvPr/>
              </p:nvSpPr>
              <p:spPr>
                <a:xfrm>
                  <a:off x="4846419" y="3369949"/>
                  <a:ext cx="426842" cy="42684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DECF4A81-30DF-D94F-AB47-ED7CD271E4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419" y="3369949"/>
                  <a:ext cx="426842" cy="42684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53F8783-34C2-E547-978C-4B87B64649D0}"/>
                    </a:ext>
                  </a:extLst>
                </p:cNvPr>
                <p:cNvSpPr txBox="1"/>
                <p:nvPr/>
              </p:nvSpPr>
              <p:spPr>
                <a:xfrm>
                  <a:off x="5344181" y="3398704"/>
                  <a:ext cx="28071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Sample from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53F8783-34C2-E547-978C-4B87B6464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181" y="3398704"/>
                  <a:ext cx="280717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802"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422A67-8D1C-1F48-A370-6A2A8E5E33A9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4470189" y="4029402"/>
              <a:ext cx="0" cy="948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918FD71-EAEA-4445-B957-5B68AE0B7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7848" y="4598659"/>
              <a:ext cx="806498" cy="322270"/>
            </a:xfrm>
            <a:prstGeom prst="line">
              <a:avLst/>
            </a:prstGeom>
            <a:ln w="12700">
              <a:solidFill>
                <a:srgbClr val="FF40FF"/>
              </a:solidFill>
              <a:prstDash val="sysDash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64669D-5C52-114B-BEBB-BE0786365F1A}"/>
                </a:ext>
              </a:extLst>
            </p:cNvPr>
            <p:cNvCxnSpPr>
              <a:cxnSpLocks/>
            </p:cNvCxnSpPr>
            <p:nvPr/>
          </p:nvCxnSpPr>
          <p:spPr>
            <a:xfrm>
              <a:off x="3627673" y="4687029"/>
              <a:ext cx="682103" cy="210814"/>
            </a:xfrm>
            <a:prstGeom prst="line">
              <a:avLst/>
            </a:prstGeom>
            <a:ln w="12700">
              <a:solidFill>
                <a:srgbClr val="FF40FF"/>
              </a:solidFill>
              <a:prstDash val="sysDash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986083-B81F-6B4B-B3A4-52E9C70E83DC}"/>
                </a:ext>
              </a:extLst>
            </p:cNvPr>
            <p:cNvCxnSpPr/>
            <p:nvPr/>
          </p:nvCxnSpPr>
          <p:spPr>
            <a:xfrm>
              <a:off x="2421612" y="4402982"/>
              <a:ext cx="825542" cy="195677"/>
            </a:xfrm>
            <a:prstGeom prst="line">
              <a:avLst/>
            </a:prstGeom>
            <a:ln w="12700">
              <a:solidFill>
                <a:srgbClr val="FF40FF"/>
              </a:solidFill>
              <a:prstDash val="sysDash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9901106-0E08-8741-AB79-2A94264AF87D}"/>
                </a:ext>
              </a:extLst>
            </p:cNvPr>
            <p:cNvCxnSpPr>
              <a:cxnSpLocks/>
            </p:cNvCxnSpPr>
            <p:nvPr/>
          </p:nvCxnSpPr>
          <p:spPr>
            <a:xfrm>
              <a:off x="5759400" y="4598659"/>
              <a:ext cx="560133" cy="0"/>
            </a:xfrm>
            <a:prstGeom prst="line">
              <a:avLst/>
            </a:prstGeom>
            <a:ln w="12700">
              <a:solidFill>
                <a:srgbClr val="FF40FF"/>
              </a:solidFill>
              <a:prstDash val="sysDash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2804DD-65B6-FC49-B95A-20D5CBB2632A}"/>
                </a:ext>
              </a:extLst>
            </p:cNvPr>
            <p:cNvSpPr txBox="1"/>
            <p:nvPr/>
          </p:nvSpPr>
          <p:spPr>
            <a:xfrm rot="734746">
              <a:off x="2451286" y="4134557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40FF"/>
                  </a:solidFill>
                </a:rPr>
                <a:t>gradients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90C250E-70E6-3040-B2CB-CD55EB2DB35A}"/>
              </a:ext>
            </a:extLst>
          </p:cNvPr>
          <p:cNvSpPr txBox="1"/>
          <p:nvPr/>
        </p:nvSpPr>
        <p:spPr>
          <a:xfrm>
            <a:off x="1901916" y="5339124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Gaussian Encoder Decoder (GED)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E6CAE-4CCA-B74C-B674-A279823F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138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1173-81CB-C948-B30C-FEA6EF38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covered…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95C1F-6C96-2B47-9A21-6AEF86567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How to implement neural network architectures</a:t>
            </a:r>
          </a:p>
          <a:p>
            <a:pPr lvl="1"/>
            <a:r>
              <a:rPr lang="en-US" dirty="0"/>
              <a:t>Feedforward Neural Network</a:t>
            </a:r>
          </a:p>
          <a:p>
            <a:pPr lvl="1"/>
            <a:r>
              <a:rPr lang="en-US" dirty="0"/>
              <a:t>Recurrent Neural Network</a:t>
            </a:r>
          </a:p>
          <a:p>
            <a:pPr lvl="1"/>
            <a:endParaRPr lang="en-US" dirty="0"/>
          </a:p>
          <a:p>
            <a:r>
              <a:rPr lang="en-US" dirty="0"/>
              <a:t>How to build an Encoder-Decoder network for program synthesis</a:t>
            </a:r>
          </a:p>
          <a:p>
            <a:pPr lvl="1"/>
            <a:r>
              <a:rPr lang="en-US" dirty="0"/>
              <a:t>GED is suited for synthesis but it is not the only architecture that can be instantiated from the Bayou framework</a:t>
            </a:r>
          </a:p>
          <a:p>
            <a:pPr lvl="1"/>
            <a:endParaRPr lang="en-US" dirty="0"/>
          </a:p>
          <a:p>
            <a:r>
              <a:rPr lang="en-US" dirty="0"/>
              <a:t>How neural networks are trained</a:t>
            </a:r>
          </a:p>
          <a:p>
            <a:pPr lvl="1"/>
            <a:r>
              <a:rPr lang="en-US" dirty="0"/>
              <a:t>Gradient descent, backpropagation, reparameterization</a:t>
            </a:r>
          </a:p>
          <a:p>
            <a:pPr lvl="1"/>
            <a:endParaRPr lang="en-US" dirty="0"/>
          </a:p>
          <a:p>
            <a:r>
              <a:rPr lang="en-US" dirty="0"/>
              <a:t>Coming up next</a:t>
            </a:r>
          </a:p>
          <a:p>
            <a:pPr lvl="1"/>
            <a:r>
              <a:rPr lang="en-US" dirty="0"/>
              <a:t>How the PL parts interact with the ML parts in </a:t>
            </a:r>
            <a:r>
              <a:rPr lang="en-US" dirty="0" err="1"/>
              <a:t>BayouSynth</a:t>
            </a:r>
            <a:r>
              <a:rPr lang="en-US" dirty="0"/>
              <a:t> and </a:t>
            </a:r>
            <a:r>
              <a:rPr lang="en-US" dirty="0" err="1"/>
              <a:t>BayouDebug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13B51-1712-7445-9E4B-5E6196F9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673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1F8E-D3FA-F641-9899-E2ACB07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</a:t>
            </a:r>
            <a:r>
              <a:rPr lang="en-US" b="1" dirty="0"/>
              <a:t>not</a:t>
            </a:r>
            <a:r>
              <a:rPr lang="en-US" dirty="0"/>
              <a:t> covered...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FAB574-D227-4045-BBC9-1F1A04BFE3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Multi-modal evidences</a:t>
                </a:r>
                <a:r>
                  <a:rPr lang="en-US" dirty="0"/>
                  <a:t> with different modes</a:t>
                </a:r>
              </a:p>
              <a:p>
                <a:pPr lvl="1"/>
                <a:r>
                  <a:rPr lang="en-US" dirty="0"/>
                  <a:t>API calls, types, keywords, etc. may each have a different variance towards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Getting a distribution over top-k likely sketches instead of sampling a single sketch</a:t>
                </a:r>
              </a:p>
              <a:p>
                <a:pPr lvl="1"/>
                <a:r>
                  <a:rPr lang="en-US" dirty="0">
                    <a:solidFill>
                      <a:srgbClr val="00B050"/>
                    </a:solidFill>
                  </a:rPr>
                  <a:t>Beam search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Top-Down </a:t>
                </a:r>
                <a:r>
                  <a:rPr lang="en-US" dirty="0">
                    <a:solidFill>
                      <a:srgbClr val="00B050"/>
                    </a:solidFill>
                  </a:rPr>
                  <a:t>Tree-Structured LSTM</a:t>
                </a:r>
                <a:r>
                  <a:rPr lang="en-US" dirty="0"/>
                  <a:t> network</a:t>
                </a:r>
              </a:p>
              <a:p>
                <a:pPr lvl="1"/>
                <a:r>
                  <a:rPr lang="en-US" dirty="0"/>
                  <a:t>Architecture for learning tree-structured data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Handling complex evidences such as </a:t>
                </a:r>
                <a:r>
                  <a:rPr lang="en-US" dirty="0">
                    <a:solidFill>
                      <a:srgbClr val="00B050"/>
                    </a:solidFill>
                  </a:rPr>
                  <a:t>Natural Language</a:t>
                </a:r>
              </a:p>
              <a:p>
                <a:pPr lvl="1"/>
                <a:r>
                  <a:rPr lang="en-US" dirty="0"/>
                  <a:t>One-hot encoding would blow up, need a more “dense” embedding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FAB574-D227-4045-BBC9-1F1A04BFE3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5147A-0CEF-A24E-920C-F45F15FC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342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 to the Bayou framework</a:t>
            </a:r>
          </a:p>
          <a:p>
            <a:pPr lvl="1"/>
            <a:r>
              <a:rPr lang="en-US" dirty="0" err="1"/>
              <a:t>BayouSynth</a:t>
            </a:r>
            <a:endParaRPr lang="en-US" dirty="0"/>
          </a:p>
          <a:p>
            <a:pPr lvl="1"/>
            <a:r>
              <a:rPr lang="en-US" dirty="0"/>
              <a:t>Underlying probabilistic model</a:t>
            </a:r>
          </a:p>
          <a:p>
            <a:pPr lvl="1"/>
            <a:r>
              <a:rPr lang="en-US" dirty="0" err="1"/>
              <a:t>BayouDebug</a:t>
            </a:r>
            <a:endParaRPr lang="en-US" dirty="0"/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/>
              <a:t>Implementing </a:t>
            </a:r>
            <a:r>
              <a:rPr lang="en-US" b="1" dirty="0" err="1"/>
              <a:t>BayouSynth</a:t>
            </a:r>
            <a:r>
              <a:rPr lang="en-US" b="1" dirty="0"/>
              <a:t> with deep neural networks</a:t>
            </a:r>
          </a:p>
          <a:p>
            <a:pPr lvl="1"/>
            <a:r>
              <a:rPr lang="en-US" dirty="0"/>
              <a:t>Feed-forward Neural Network</a:t>
            </a:r>
          </a:p>
          <a:p>
            <a:pPr lvl="1"/>
            <a:r>
              <a:rPr lang="en-US" dirty="0"/>
              <a:t>Recurrent Neural Network</a:t>
            </a:r>
          </a:p>
          <a:p>
            <a:pPr lvl="1"/>
            <a:r>
              <a:rPr lang="en-US" dirty="0"/>
              <a:t>The Encoder-Decoder architecture</a:t>
            </a:r>
          </a:p>
          <a:p>
            <a:pPr lvl="1"/>
            <a:r>
              <a:rPr lang="en-US" dirty="0"/>
              <a:t>Gaussian Encoder-Decoder</a:t>
            </a:r>
          </a:p>
          <a:p>
            <a:pPr lvl="1"/>
            <a:r>
              <a:rPr lang="en-US" b="1" dirty="0"/>
              <a:t>Type-directed synthesis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BayouDebug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Latent Dirichlet Allocation and Topic-Conditioned RNN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1BB90-6171-5348-AF82-8E5A6E12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A746-B937-274E-8613-D50430EAB08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7948</TotalTime>
  <Words>9087</Words>
  <Application>Microsoft Macintosh PowerPoint</Application>
  <PresentationFormat>On-screen Show (4:3)</PresentationFormat>
  <Paragraphs>2274</Paragraphs>
  <Slides>143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8" baseType="lpstr">
      <vt:lpstr>ＭＳ Ｐゴシック</vt:lpstr>
      <vt:lpstr>Arial</vt:lpstr>
      <vt:lpstr>Calibri</vt:lpstr>
      <vt:lpstr>Cambria Math</vt:lpstr>
      <vt:lpstr>Consolas</vt:lpstr>
      <vt:lpstr>Courier</vt:lpstr>
      <vt:lpstr>Euclid</vt:lpstr>
      <vt:lpstr>Helvetica</vt:lpstr>
      <vt:lpstr>Helvetica Light</vt:lpstr>
      <vt:lpstr>Helvetica Neue</vt:lpstr>
      <vt:lpstr>Mangal</vt:lpstr>
      <vt:lpstr>System Font Regular</vt:lpstr>
      <vt:lpstr>Wingdings</vt:lpstr>
      <vt:lpstr>Zapf Dingbats</vt:lpstr>
      <vt:lpstr>Office Theme</vt:lpstr>
      <vt:lpstr>PowerPoint Presentation</vt:lpstr>
      <vt:lpstr>Programming is hard</vt:lpstr>
      <vt:lpstr>Decades of prior work</vt:lpstr>
      <vt:lpstr>Specifications</vt:lpstr>
      <vt:lpstr>“Big Code”</vt:lpstr>
      <vt:lpstr>Synergy of ML &amp; FM</vt:lpstr>
      <vt:lpstr>Related Work</vt:lpstr>
      <vt:lpstr>Outline</vt:lpstr>
      <vt:lpstr>Outline</vt:lpstr>
      <vt:lpstr>Program Synthesis</vt:lpstr>
      <vt:lpstr>Program Synthesis</vt:lpstr>
      <vt:lpstr>What do human programmers have that synthesizers don’t?</vt:lpstr>
      <vt:lpstr>1. Ability to handle uncertainty</vt:lpstr>
      <vt:lpstr>2. Much better search heuristics</vt:lpstr>
      <vt:lpstr>Lesson from other areas of AI: Use data!</vt:lpstr>
      <vt:lpstr>Human programmers use data</vt:lpstr>
      <vt:lpstr>Probabilistic models let us mimic this process inside a synthesizer </vt:lpstr>
      <vt:lpstr>Data-driven program synthesis</vt:lpstr>
      <vt:lpstr>BayouSynth</vt:lpstr>
      <vt:lpstr>Outline</vt:lpstr>
      <vt:lpstr>1. Programs</vt:lpstr>
      <vt:lpstr>1. Programs</vt:lpstr>
      <vt:lpstr>2. Evidence</vt:lpstr>
      <vt:lpstr>2. Evidence</vt:lpstr>
      <vt:lpstr>Problem Statement</vt:lpstr>
      <vt:lpstr>Problem Statement</vt:lpstr>
      <vt:lpstr>Challenge in Big Code setting</vt:lpstr>
      <vt:lpstr>Data inherently contains noise</vt:lpstr>
      <vt:lpstr>Key insight…</vt:lpstr>
      <vt:lpstr>3. Sketches</vt:lpstr>
      <vt:lpstr>3. Sketches</vt:lpstr>
      <vt:lpstr>3. Sketches</vt:lpstr>
      <vt:lpstr>3. Sketches</vt:lpstr>
      <vt:lpstr>3. Sketches</vt:lpstr>
      <vt:lpstr>3. Sketches </vt:lpstr>
      <vt:lpstr>PowerPoint Presentation</vt:lpstr>
      <vt:lpstr>Outline</vt:lpstr>
      <vt:lpstr>Data-driven Correctness Analysis</vt:lpstr>
      <vt:lpstr>BayouDebug</vt:lpstr>
      <vt:lpstr>BayouDebug</vt:lpstr>
      <vt:lpstr>BayouDebug</vt:lpstr>
      <vt:lpstr>1. Evidence</vt:lpstr>
      <vt:lpstr>2. Behaviors</vt:lpstr>
      <vt:lpstr>P(Y|Prog): Generative probabilistic automaton [Murawski &amp; Ouaknine, 2005]</vt:lpstr>
      <vt:lpstr>Specification Learning</vt:lpstr>
      <vt:lpstr>Correctness  Analysis</vt:lpstr>
      <vt:lpstr>PowerPoint Presentation</vt:lpstr>
      <vt:lpstr>What we have covered</vt:lpstr>
      <vt:lpstr>Outline</vt:lpstr>
      <vt:lpstr>What is a Neural Network?</vt:lpstr>
      <vt:lpstr>Code Snippets</vt:lpstr>
      <vt:lpstr>Encodings</vt:lpstr>
      <vt:lpstr>One-Hot Encoding</vt:lpstr>
      <vt:lpstr>Feed-Forward Neural Network</vt:lpstr>
      <vt:lpstr>Activation Functions</vt:lpstr>
      <vt:lpstr>Implementing a FFNN</vt:lpstr>
      <vt:lpstr>Hidden Layers</vt:lpstr>
      <vt:lpstr>Stacking hidden layers</vt:lpstr>
      <vt:lpstr>Outline</vt:lpstr>
      <vt:lpstr>Recurrent Neural Network</vt:lpstr>
      <vt:lpstr>Recurrent Neural Network</vt:lpstr>
      <vt:lpstr>Implementing an RNN</vt:lpstr>
      <vt:lpstr>RNNs for Program Synthesis</vt:lpstr>
      <vt:lpstr>RNNs for Program Synthesis</vt:lpstr>
      <vt:lpstr>Output Distributions</vt:lpstr>
      <vt:lpstr>Loss Functions</vt:lpstr>
      <vt:lpstr>Loss Functions</vt:lpstr>
      <vt:lpstr>Loss Functions</vt:lpstr>
      <vt:lpstr>Ingredients for Training</vt:lpstr>
      <vt:lpstr>Gradient Descent</vt:lpstr>
      <vt:lpstr>Stochastic Gradient Descent</vt:lpstr>
      <vt:lpstr>Backpropagation</vt:lpstr>
      <vt:lpstr>Backpropagation</vt:lpstr>
      <vt:lpstr>Backpropagation</vt:lpstr>
      <vt:lpstr>Training in Tensorflow</vt:lpstr>
      <vt:lpstr>Example: Character-level RNN</vt:lpstr>
      <vt:lpstr>PowerPoint Presentation</vt:lpstr>
      <vt:lpstr>Outline</vt:lpstr>
      <vt:lpstr>Conditional Generative Model</vt:lpstr>
      <vt:lpstr>Encoder-Decoder Architecture</vt:lpstr>
      <vt:lpstr>Implementing an Encoder-Decoder</vt:lpstr>
      <vt:lpstr>Encoder-Decoder Characteristics</vt:lpstr>
      <vt:lpstr>Encoder-Decoder Characteristics</vt:lpstr>
      <vt:lpstr>Outline</vt:lpstr>
      <vt:lpstr>Latent Intents</vt:lpstr>
      <vt:lpstr>P(Z ┤|  X): Intent from Evidence</vt:lpstr>
      <vt:lpstr>P(Z ┤|  X): Intent from Evidence</vt:lpstr>
      <vt:lpstr>P(Z ┤|  X): Intent from Evidence</vt:lpstr>
      <vt:lpstr>P(Y ┤|  Z): Sketch from Intent</vt:lpstr>
      <vt:lpstr>P(Y ┤|  Z): Sketch from Intent</vt:lpstr>
      <vt:lpstr>P(Y ┤|  Z): Sketch from Intent</vt:lpstr>
      <vt:lpstr>P(Y ┤|  Z): Sketch from Intent</vt:lpstr>
      <vt:lpstr>Putting it all together…</vt:lpstr>
      <vt:lpstr>Putting it all together…</vt:lpstr>
      <vt:lpstr>Reparameterization</vt:lpstr>
      <vt:lpstr>Reparameterization</vt:lpstr>
      <vt:lpstr>What we have covered…</vt:lpstr>
      <vt:lpstr>What we have not covered...</vt:lpstr>
      <vt:lpstr>Outline</vt:lpstr>
      <vt:lpstr>PowerPoint Presentation</vt:lpstr>
      <vt:lpstr>The Problem</vt:lpstr>
      <vt:lpstr>The Problem</vt:lpstr>
      <vt:lpstr>Programs from Sketches</vt:lpstr>
      <vt:lpstr>Programs from Sketches</vt:lpstr>
      <vt:lpstr>Type-based Pruning</vt:lpstr>
      <vt:lpstr>Cost-based Heuristic</vt:lpstr>
      <vt:lpstr>Programs from Sketches</vt:lpstr>
      <vt:lpstr>Programs from Sketches</vt:lpstr>
      <vt:lpstr>Experiments</vt:lpstr>
      <vt:lpstr>Experiments</vt:lpstr>
      <vt:lpstr>Training</vt:lpstr>
      <vt:lpstr>Inference</vt:lpstr>
      <vt:lpstr>Inference</vt:lpstr>
      <vt:lpstr>Qualitative Evaluation</vt:lpstr>
      <vt:lpstr>Qualitative Evaluation</vt:lpstr>
      <vt:lpstr>Conclusion</vt:lpstr>
      <vt:lpstr>Outline</vt:lpstr>
      <vt:lpstr>BayouDebug: A recap</vt:lpstr>
      <vt:lpstr>PowerPoint Presentation</vt:lpstr>
      <vt:lpstr>Implementing BayouDebug</vt:lpstr>
      <vt:lpstr>Example: Visual Idioms</vt:lpstr>
      <vt:lpstr>P(Y|Prog): Generative probabilistic automaton [Murawski &amp; Ouaknine, 2005]</vt:lpstr>
      <vt:lpstr>Statistical model</vt:lpstr>
      <vt:lpstr>Statistical Model</vt:lpstr>
      <vt:lpstr>Latent Dirichlet Allocation (LDA)</vt:lpstr>
      <vt:lpstr>For us…</vt:lpstr>
      <vt:lpstr>PowerPoint Presentation</vt:lpstr>
      <vt:lpstr>Topic-conditioned recurrent neural networks</vt:lpstr>
      <vt:lpstr>Tying it all together</vt:lpstr>
      <vt:lpstr>Anomaly detection</vt:lpstr>
      <vt:lpstr>Back to the example…</vt:lpstr>
      <vt:lpstr>BayouDebug*</vt:lpstr>
      <vt:lpstr>Sample bugs</vt:lpstr>
      <vt:lpstr>Distribution of anomaly scores</vt:lpstr>
      <vt:lpstr>Precision-recall plot</vt:lpstr>
      <vt:lpstr>Effect of random mutations</vt:lpstr>
      <vt:lpstr>Outline</vt:lpstr>
      <vt:lpstr>1. Uncertainty matters</vt:lpstr>
      <vt:lpstr>2. Big Code can help</vt:lpstr>
      <vt:lpstr>Many models in recent work</vt:lpstr>
      <vt:lpstr>Many models in recent work</vt:lpstr>
      <vt:lpstr>3. PL matters</vt:lpstr>
      <vt:lpstr>Thank You!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Bayou</dc:title>
  <dc:creator>Microsoft Office User</dc:creator>
  <cp:lastModifiedBy>Microsoft Office User</cp:lastModifiedBy>
  <cp:revision>111</cp:revision>
  <dcterms:created xsi:type="dcterms:W3CDTF">2018-05-31T18:30:20Z</dcterms:created>
  <dcterms:modified xsi:type="dcterms:W3CDTF">2018-06-19T03:41:13Z</dcterms:modified>
</cp:coreProperties>
</file>